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58"/>
  </p:notesMasterIdLst>
  <p:handoutMasterIdLst>
    <p:handoutMasterId r:id="rId59"/>
  </p:handoutMasterIdLst>
  <p:sldIdLst>
    <p:sldId id="319" r:id="rId2"/>
    <p:sldId id="354" r:id="rId3"/>
    <p:sldId id="331" r:id="rId4"/>
    <p:sldId id="332" r:id="rId5"/>
    <p:sldId id="353" r:id="rId6"/>
    <p:sldId id="335" r:id="rId7"/>
    <p:sldId id="352" r:id="rId8"/>
    <p:sldId id="333" r:id="rId9"/>
    <p:sldId id="284" r:id="rId10"/>
    <p:sldId id="336" r:id="rId11"/>
    <p:sldId id="337" r:id="rId12"/>
    <p:sldId id="285" r:id="rId13"/>
    <p:sldId id="344" r:id="rId14"/>
    <p:sldId id="287" r:id="rId15"/>
    <p:sldId id="315" r:id="rId16"/>
    <p:sldId id="288" r:id="rId17"/>
    <p:sldId id="327" r:id="rId18"/>
    <p:sldId id="290" r:id="rId19"/>
    <p:sldId id="291" r:id="rId20"/>
    <p:sldId id="292" r:id="rId21"/>
    <p:sldId id="293" r:id="rId22"/>
    <p:sldId id="363" r:id="rId23"/>
    <p:sldId id="351" r:id="rId24"/>
    <p:sldId id="350" r:id="rId25"/>
    <p:sldId id="296" r:id="rId26"/>
    <p:sldId id="356" r:id="rId27"/>
    <p:sldId id="355" r:id="rId28"/>
    <p:sldId id="346" r:id="rId29"/>
    <p:sldId id="357" r:id="rId30"/>
    <p:sldId id="345" r:id="rId31"/>
    <p:sldId id="299" r:id="rId32"/>
    <p:sldId id="320" r:id="rId33"/>
    <p:sldId id="338" r:id="rId34"/>
    <p:sldId id="339" r:id="rId35"/>
    <p:sldId id="340" r:id="rId36"/>
    <p:sldId id="330" r:id="rId37"/>
    <p:sldId id="301" r:id="rId38"/>
    <p:sldId id="302" r:id="rId39"/>
    <p:sldId id="358" r:id="rId40"/>
    <p:sldId id="359" r:id="rId41"/>
    <p:sldId id="303" r:id="rId42"/>
    <p:sldId id="304" r:id="rId43"/>
    <p:sldId id="341" r:id="rId44"/>
    <p:sldId id="349" r:id="rId45"/>
    <p:sldId id="334" r:id="rId46"/>
    <p:sldId id="348" r:id="rId47"/>
    <p:sldId id="360" r:id="rId48"/>
    <p:sldId id="347" r:id="rId49"/>
    <p:sldId id="328" r:id="rId50"/>
    <p:sldId id="309" r:id="rId51"/>
    <p:sldId id="321" r:id="rId52"/>
    <p:sldId id="323" r:id="rId53"/>
    <p:sldId id="361" r:id="rId54"/>
    <p:sldId id="362" r:id="rId55"/>
    <p:sldId id="342" r:id="rId56"/>
    <p:sldId id="343" r:id="rId57"/>
  </p:sldIdLst>
  <p:sldSz cx="9144000" cy="6858000" type="screen4x3"/>
  <p:notesSz cx="9926638" cy="6797675"/>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288F"/>
    <a:srgbClr val="245192"/>
    <a:srgbClr val="0C4BA8"/>
    <a:srgbClr val="CADE60"/>
    <a:srgbClr val="F5CD39"/>
    <a:srgbClr val="7EC4F2"/>
    <a:srgbClr val="27AB60"/>
    <a:srgbClr val="005E9E"/>
    <a:srgbClr val="192C88"/>
    <a:srgbClr val="0089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96844" autoAdjust="0"/>
  </p:normalViewPr>
  <p:slideViewPr>
    <p:cSldViewPr>
      <p:cViewPr varScale="1">
        <p:scale>
          <a:sx n="84" d="100"/>
          <a:sy n="84" d="100"/>
        </p:scale>
        <p:origin x="170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197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r>
              <a:rPr lang="en-US" smtClean="0"/>
              <a:t>COMP111 Introduction to Computing</a:t>
            </a:r>
            <a:endParaRPr lang="en-US" dirty="0"/>
          </a:p>
        </p:txBody>
      </p:sp>
      <p:sp>
        <p:nvSpPr>
          <p:cNvPr id="3" name="Date Placeholder 2"/>
          <p:cNvSpPr>
            <a:spLocks noGrp="1"/>
          </p:cNvSpPr>
          <p:nvPr>
            <p:ph type="dt" sz="quarter" idx="1"/>
          </p:nvPr>
        </p:nvSpPr>
        <p:spPr>
          <a:xfrm>
            <a:off x="5622799" y="0"/>
            <a:ext cx="4301543" cy="339884"/>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en-US" dirty="0"/>
          </a:p>
        </p:txBody>
      </p:sp>
      <p:sp>
        <p:nvSpPr>
          <p:cNvPr id="4" name="Footer Placeholder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r>
              <a:rPr lang="en-US" smtClean="0"/>
              <a:t>Chapter 1</a:t>
            </a:r>
            <a:endParaRPr lang="en-US" dirty="0"/>
          </a:p>
        </p:txBody>
      </p:sp>
      <p:sp>
        <p:nvSpPr>
          <p:cNvPr id="5" name="Slide Number Placeholder 4"/>
          <p:cNvSpPr>
            <a:spLocks noGrp="1"/>
          </p:cNvSpPr>
          <p:nvPr>
            <p:ph type="sldNum" sz="quarter" idx="3"/>
          </p:nvPr>
        </p:nvSpPr>
        <p:spPr>
          <a:xfrm>
            <a:off x="5622799" y="6456611"/>
            <a:ext cx="4301543" cy="339884"/>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5AFF4FE-759C-43DF-8E6D-CBD3D1EB07D9}" type="slidenum">
              <a:rPr lang="en-US" altLang="en-US"/>
              <a:pPr/>
              <a:t>‹#›</a:t>
            </a:fld>
            <a:endParaRPr lang="en-US" altLang="en-US" dirty="0"/>
          </a:p>
        </p:txBody>
      </p:sp>
    </p:spTree>
    <p:extLst>
      <p:ext uri="{BB962C8B-B14F-4D97-AF65-F5344CB8AC3E}">
        <p14:creationId xmlns:p14="http://schemas.microsoft.com/office/powerpoint/2010/main" val="270228860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r>
              <a:rPr lang="en-US" smtClean="0"/>
              <a:t>COMP111 Introduction to Computing</a:t>
            </a:r>
            <a:endParaRPr lang="en-US" dirty="0"/>
          </a:p>
        </p:txBody>
      </p:sp>
      <p:sp>
        <p:nvSpPr>
          <p:cNvPr id="3" name="Date Placeholder 2"/>
          <p:cNvSpPr>
            <a:spLocks noGrp="1"/>
          </p:cNvSpPr>
          <p:nvPr>
            <p:ph type="dt" idx="1"/>
          </p:nvPr>
        </p:nvSpPr>
        <p:spPr>
          <a:xfrm>
            <a:off x="5622799" y="0"/>
            <a:ext cx="4301543" cy="339884"/>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en-US" dirty="0"/>
          </a:p>
        </p:txBody>
      </p:sp>
      <p:sp>
        <p:nvSpPr>
          <p:cNvPr id="4" name="Slide Image Placeholder 3"/>
          <p:cNvSpPr>
            <a:spLocks noGrp="1" noRot="1" noChangeAspect="1"/>
          </p:cNvSpPr>
          <p:nvPr>
            <p:ph type="sldImg" idx="2"/>
          </p:nvPr>
        </p:nvSpPr>
        <p:spPr>
          <a:xfrm>
            <a:off x="3263900" y="509588"/>
            <a:ext cx="3398838" cy="2549525"/>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r>
              <a:rPr lang="en-US" smtClean="0"/>
              <a:t>Chapter 1</a:t>
            </a:r>
            <a:endParaRPr lang="en-US" dirty="0"/>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143B143-C6FC-456E-8FE1-F9CFF830DE78}" type="slidenum">
              <a:rPr lang="en-US" altLang="en-US"/>
              <a:pPr/>
              <a:t>‹#›</a:t>
            </a:fld>
            <a:endParaRPr lang="en-US" altLang="en-US" dirty="0"/>
          </a:p>
        </p:txBody>
      </p:sp>
    </p:spTree>
    <p:extLst>
      <p:ext uri="{BB962C8B-B14F-4D97-AF65-F5344CB8AC3E}">
        <p14:creationId xmlns:p14="http://schemas.microsoft.com/office/powerpoint/2010/main" val="298487385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dirty="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r>
              <a:rPr lang="en-US" smtClean="0"/>
              <a:t>Chapter 1</a:t>
            </a:r>
            <a:endParaRPr lang="en-US" dirty="0"/>
          </a:p>
        </p:txBody>
      </p:sp>
      <p:sp>
        <p:nvSpPr>
          <p:cNvPr id="4" name="Header Placeholder 3"/>
          <p:cNvSpPr>
            <a:spLocks noGrp="1"/>
          </p:cNvSpPr>
          <p:nvPr>
            <p:ph type="hdr" sz="quarter" idx="12"/>
          </p:nvPr>
        </p:nvSpPr>
        <p:spPr/>
        <p:txBody>
          <a:bodyPr/>
          <a:lstStyle/>
          <a:p>
            <a:pPr>
              <a:defRPr/>
            </a:pPr>
            <a:r>
              <a:rPr lang="en-US" smtClean="0"/>
              <a:t>COMP111 Introduction to Computing</a:t>
            </a:r>
            <a:endParaRPr lang="en-US" dirty="0"/>
          </a:p>
        </p:txBody>
      </p:sp>
    </p:spTree>
    <p:extLst>
      <p:ext uri="{BB962C8B-B14F-4D97-AF65-F5344CB8AC3E}">
        <p14:creationId xmlns:p14="http://schemas.microsoft.com/office/powerpoint/2010/main" val="365354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1" dirty="0" smtClean="0">
                <a:latin typeface="Arial" pitchFamily="34" charset="0"/>
                <a:ea typeface="ＭＳ Ｐゴシック" pitchFamily="34" charset="-128"/>
                <a:cs typeface="Arial" pitchFamily="34" charset="0"/>
              </a:rPr>
              <a:t>Figure 2.1 </a:t>
            </a:r>
            <a:r>
              <a:rPr lang="en-US" altLang="en-US" dirty="0" smtClean="0">
                <a:latin typeface="Arial" pitchFamily="34" charset="0"/>
                <a:ea typeface="ＭＳ Ｐゴシック" pitchFamily="34" charset="-128"/>
                <a:cs typeface="Arial" pitchFamily="34" charset="0"/>
              </a:rPr>
              <a:t>Exercise/exercise dropout cycle</a:t>
            </a:r>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5</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r>
              <a:rPr lang="en-US" smtClean="0"/>
              <a:t>Chapter 1</a:t>
            </a:r>
            <a:endParaRPr lang="en-US" dirty="0"/>
          </a:p>
        </p:txBody>
      </p:sp>
      <p:sp>
        <p:nvSpPr>
          <p:cNvPr id="7" name="Header Placeholder 6"/>
          <p:cNvSpPr>
            <a:spLocks noGrp="1"/>
          </p:cNvSpPr>
          <p:nvPr>
            <p:ph type="hdr" sz="quarter" idx="13"/>
          </p:nvPr>
        </p:nvSpPr>
        <p:spPr/>
        <p:txBody>
          <a:bodyPr/>
          <a:lstStyle/>
          <a:p>
            <a:pPr>
              <a:defRPr/>
            </a:pPr>
            <a:r>
              <a:rPr lang="en-US" smtClean="0"/>
              <a:t>COMP111 Introduction to Computing</a:t>
            </a:r>
            <a:endParaRPr lang="en-US" dirty="0"/>
          </a:p>
        </p:txBody>
      </p:sp>
    </p:spTree>
    <p:extLst>
      <p:ext uri="{BB962C8B-B14F-4D97-AF65-F5344CB8AC3E}">
        <p14:creationId xmlns:p14="http://schemas.microsoft.com/office/powerpoint/2010/main" val="4074510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latin typeface="Arial" pitchFamily="34" charset="0"/>
                <a:ea typeface="ＭＳ Ｐゴシック" pitchFamily="34" charset="-128"/>
                <a:cs typeface="Arial" pitchFamily="34" charset="0"/>
              </a:rPr>
              <a:t>Our environment is not conducive to a healthy, physically active lifestyle.</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B6AFE49-2F6E-437F-9899-6C26CAE45413}" type="slidenum">
              <a:rPr lang="en-US" altLang="en-US" sz="1200"/>
              <a:pPr/>
              <a:t>9</a:t>
            </a:fld>
            <a:endParaRPr lang="en-US" altLang="en-US" sz="1200" dirty="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r>
              <a:rPr lang="en-US" smtClean="0"/>
              <a:t>Chapter 1</a:t>
            </a:r>
            <a:endParaRPr lang="en-US" dirty="0"/>
          </a:p>
        </p:txBody>
      </p:sp>
      <p:sp>
        <p:nvSpPr>
          <p:cNvPr id="4" name="Header Placeholder 3"/>
          <p:cNvSpPr>
            <a:spLocks noGrp="1"/>
          </p:cNvSpPr>
          <p:nvPr>
            <p:ph type="hdr" sz="quarter" idx="12"/>
          </p:nvPr>
        </p:nvSpPr>
        <p:spPr/>
        <p:txBody>
          <a:bodyPr/>
          <a:lstStyle/>
          <a:p>
            <a:pPr>
              <a:defRPr/>
            </a:pPr>
            <a:r>
              <a:rPr lang="en-US" smtClean="0"/>
              <a:t>COMP111 Introduction to Computing</a:t>
            </a:r>
            <a:endParaRPr lang="en-US" dirty="0"/>
          </a:p>
        </p:txBody>
      </p:sp>
    </p:spTree>
    <p:extLst>
      <p:ext uri="{BB962C8B-B14F-4D97-AF65-F5344CB8AC3E}">
        <p14:creationId xmlns:p14="http://schemas.microsoft.com/office/powerpoint/2010/main" val="2270117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latin typeface="Arial" pitchFamily="34" charset="0"/>
                <a:ea typeface="ＭＳ Ｐゴシック" pitchFamily="34" charset="-128"/>
                <a:cs typeface="Arial" pitchFamily="34" charset="0"/>
              </a:rPr>
              <a:t>Figure 2.3 Stages of change model</a:t>
            </a: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702FA083-64DB-45BA-8274-38F3F893159A}" type="slidenum">
              <a:rPr lang="en-US" altLang="en-US" sz="1200"/>
              <a:pPr/>
              <a:t>31</a:t>
            </a:fld>
            <a:endParaRPr lang="en-US" altLang="en-US" sz="1200" dirty="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r>
              <a:rPr lang="en-US" smtClean="0"/>
              <a:t>Chapter 1</a:t>
            </a:r>
            <a:endParaRPr lang="en-US" dirty="0"/>
          </a:p>
        </p:txBody>
      </p:sp>
      <p:sp>
        <p:nvSpPr>
          <p:cNvPr id="4" name="Header Placeholder 3"/>
          <p:cNvSpPr>
            <a:spLocks noGrp="1"/>
          </p:cNvSpPr>
          <p:nvPr>
            <p:ph type="hdr" sz="quarter" idx="12"/>
          </p:nvPr>
        </p:nvSpPr>
        <p:spPr/>
        <p:txBody>
          <a:bodyPr/>
          <a:lstStyle/>
          <a:p>
            <a:pPr>
              <a:defRPr/>
            </a:pPr>
            <a:r>
              <a:rPr lang="en-US" smtClean="0"/>
              <a:t>COMP111 Introduction to Computing</a:t>
            </a:r>
            <a:endParaRPr lang="en-US" dirty="0"/>
          </a:p>
        </p:txBody>
      </p:sp>
    </p:spTree>
    <p:extLst>
      <p:ext uri="{BB962C8B-B14F-4D97-AF65-F5344CB8AC3E}">
        <p14:creationId xmlns:p14="http://schemas.microsoft.com/office/powerpoint/2010/main" val="417465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smtClean="0">
                <a:latin typeface="Arial" pitchFamily="34" charset="0"/>
                <a:ea typeface="ＭＳ Ｐゴシック" pitchFamily="34" charset="-128"/>
                <a:cs typeface="Arial" pitchFamily="34" charset="0"/>
              </a:rPr>
              <a:t>Figure 2.4 </a:t>
            </a:r>
            <a:r>
              <a:rPr lang="en-US" altLang="en-US" dirty="0" smtClean="0">
                <a:latin typeface="Arial" pitchFamily="34" charset="0"/>
                <a:ea typeface="ＭＳ Ｐゴシック" pitchFamily="34" charset="-128"/>
                <a:cs typeface="Arial" pitchFamily="34" charset="0"/>
              </a:rPr>
              <a:t>Goal setting and supportive behaviors</a:t>
            </a: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842117F9-F5E3-49E3-96CA-4718221A1C5C}" type="slidenum">
              <a:rPr lang="en-US" altLang="en-US" sz="1200"/>
              <a:pPr/>
              <a:t>37</a:t>
            </a:fld>
            <a:endParaRPr lang="en-US" altLang="en-US" sz="1200" dirty="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r>
              <a:rPr lang="en-US" smtClean="0"/>
              <a:t>Chapter 1</a:t>
            </a:r>
            <a:endParaRPr lang="en-US" dirty="0"/>
          </a:p>
        </p:txBody>
      </p:sp>
      <p:sp>
        <p:nvSpPr>
          <p:cNvPr id="4" name="Header Placeholder 3"/>
          <p:cNvSpPr>
            <a:spLocks noGrp="1"/>
          </p:cNvSpPr>
          <p:nvPr>
            <p:ph type="hdr" sz="quarter" idx="12"/>
          </p:nvPr>
        </p:nvSpPr>
        <p:spPr/>
        <p:txBody>
          <a:bodyPr/>
          <a:lstStyle/>
          <a:p>
            <a:pPr>
              <a:defRPr/>
            </a:pPr>
            <a:r>
              <a:rPr lang="en-US" smtClean="0"/>
              <a:t>COMP111 Introduction to Computing</a:t>
            </a:r>
            <a:endParaRPr lang="en-US" dirty="0"/>
          </a:p>
        </p:txBody>
      </p:sp>
    </p:spTree>
    <p:extLst>
      <p:ext uri="{BB962C8B-B14F-4D97-AF65-F5344CB8AC3E}">
        <p14:creationId xmlns:p14="http://schemas.microsoft.com/office/powerpoint/2010/main" val="1158779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smtClean="0">
                <a:latin typeface="Arial" pitchFamily="34" charset="0"/>
                <a:ea typeface="ＭＳ Ｐゴシック" pitchFamily="34" charset="-128"/>
                <a:cs typeface="Arial" pitchFamily="34" charset="0"/>
              </a:rPr>
              <a:t>Figure 2.5 </a:t>
            </a:r>
            <a:r>
              <a:rPr lang="en-US" altLang="en-US" dirty="0" smtClean="0">
                <a:latin typeface="Arial" pitchFamily="34" charset="0"/>
                <a:ea typeface="ＭＳ Ｐゴシック" pitchFamily="34" charset="-128"/>
                <a:cs typeface="Arial" pitchFamily="34" charset="0"/>
              </a:rPr>
              <a:t>Model of progression and relapse</a:t>
            </a: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F295BE0-092D-4231-B6F9-4792D62C8787}" type="slidenum">
              <a:rPr lang="en-US" altLang="en-US" sz="1200"/>
              <a:pPr/>
              <a:t>41</a:t>
            </a:fld>
            <a:endParaRPr lang="en-US" altLang="en-US" sz="1200" dirty="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r>
              <a:rPr lang="en-US" smtClean="0"/>
              <a:t>Chapter 1</a:t>
            </a:r>
            <a:endParaRPr lang="en-US" dirty="0"/>
          </a:p>
        </p:txBody>
      </p:sp>
      <p:sp>
        <p:nvSpPr>
          <p:cNvPr id="4" name="Header Placeholder 3"/>
          <p:cNvSpPr>
            <a:spLocks noGrp="1"/>
          </p:cNvSpPr>
          <p:nvPr>
            <p:ph type="hdr" sz="quarter" idx="12"/>
          </p:nvPr>
        </p:nvSpPr>
        <p:spPr/>
        <p:txBody>
          <a:bodyPr/>
          <a:lstStyle/>
          <a:p>
            <a:pPr>
              <a:defRPr/>
            </a:pPr>
            <a:r>
              <a:rPr lang="en-US" smtClean="0"/>
              <a:t>COMP111 Introduction to Computing</a:t>
            </a:r>
            <a:endParaRPr lang="en-US" dirty="0"/>
          </a:p>
        </p:txBody>
      </p:sp>
    </p:spTree>
    <p:extLst>
      <p:ext uri="{BB962C8B-B14F-4D97-AF65-F5344CB8AC3E}">
        <p14:creationId xmlns:p14="http://schemas.microsoft.com/office/powerpoint/2010/main" val="105789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latin typeface="Arial" pitchFamily="34" charset="0"/>
                <a:cs typeface="Arial" pitchFamily="34" charset="0"/>
              </a:rPr>
              <a:t>Table 2.2 </a:t>
            </a:r>
            <a:r>
              <a:rPr lang="en-US" dirty="0" smtClean="0">
                <a:latin typeface="Arial" pitchFamily="34" charset="0"/>
                <a:cs typeface="Arial" pitchFamily="34" charset="0"/>
              </a:rPr>
              <a:t>Sample Techniques for Use with Process of Change</a:t>
            </a:r>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51</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r>
              <a:rPr lang="en-US" smtClean="0"/>
              <a:t>Chapter 1</a:t>
            </a:r>
            <a:endParaRPr lang="en-US" dirty="0"/>
          </a:p>
        </p:txBody>
      </p:sp>
      <p:sp>
        <p:nvSpPr>
          <p:cNvPr id="7" name="Header Placeholder 6"/>
          <p:cNvSpPr>
            <a:spLocks noGrp="1"/>
          </p:cNvSpPr>
          <p:nvPr>
            <p:ph type="hdr" sz="quarter" idx="13"/>
          </p:nvPr>
        </p:nvSpPr>
        <p:spPr/>
        <p:txBody>
          <a:bodyPr/>
          <a:lstStyle/>
          <a:p>
            <a:pPr>
              <a:defRPr/>
            </a:pPr>
            <a:r>
              <a:rPr lang="en-US" smtClean="0"/>
              <a:t>COMP111 Introduction to Computing</a:t>
            </a:r>
            <a:endParaRPr lang="en-US" dirty="0"/>
          </a:p>
        </p:txBody>
      </p:sp>
    </p:spTree>
    <p:extLst>
      <p:ext uri="{BB962C8B-B14F-4D97-AF65-F5344CB8AC3E}">
        <p14:creationId xmlns:p14="http://schemas.microsoft.com/office/powerpoint/2010/main" val="176732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latin typeface="Arial" pitchFamily="34" charset="0"/>
                <a:cs typeface="Arial" pitchFamily="34" charset="0"/>
              </a:rPr>
              <a:t>Table 2.2 </a:t>
            </a:r>
            <a:r>
              <a:rPr lang="en-US" dirty="0" smtClean="0">
                <a:latin typeface="Arial" pitchFamily="34" charset="0"/>
                <a:cs typeface="Arial" pitchFamily="34" charset="0"/>
              </a:rPr>
              <a:t>Sample Techniques for Use with Process of Change</a:t>
            </a:r>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52</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r>
              <a:rPr lang="en-US" smtClean="0"/>
              <a:t>Chapter 1</a:t>
            </a:r>
            <a:endParaRPr lang="en-US" dirty="0"/>
          </a:p>
        </p:txBody>
      </p:sp>
      <p:sp>
        <p:nvSpPr>
          <p:cNvPr id="7" name="Header Placeholder 6"/>
          <p:cNvSpPr>
            <a:spLocks noGrp="1"/>
          </p:cNvSpPr>
          <p:nvPr>
            <p:ph type="hdr" sz="quarter" idx="13"/>
          </p:nvPr>
        </p:nvSpPr>
        <p:spPr/>
        <p:txBody>
          <a:bodyPr/>
          <a:lstStyle/>
          <a:p>
            <a:pPr>
              <a:defRPr/>
            </a:pPr>
            <a:r>
              <a:rPr lang="en-US" smtClean="0"/>
              <a:t>COMP111 Introduction to Computing</a:t>
            </a:r>
            <a:endParaRPr lang="en-US" dirty="0"/>
          </a:p>
        </p:txBody>
      </p:sp>
    </p:spTree>
    <p:extLst>
      <p:ext uri="{BB962C8B-B14F-4D97-AF65-F5344CB8AC3E}">
        <p14:creationId xmlns:p14="http://schemas.microsoft.com/office/powerpoint/2010/main" val="176732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userDrawn="1"/>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Tree>
    <p:extLst>
      <p:ext uri="{BB962C8B-B14F-4D97-AF65-F5344CB8AC3E}">
        <p14:creationId xmlns:p14="http://schemas.microsoft.com/office/powerpoint/2010/main" val="2321533556"/>
      </p:ext>
    </p:extLst>
  </p:cSld>
  <p:clrMapOvr>
    <a:masterClrMapping/>
  </p:clrMapOvr>
  <p:transition spd="slow"/>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465138" indent="-465138">
              <a:buClr>
                <a:srgbClr val="8A288F"/>
              </a:buClr>
              <a:buSzPct val="100000"/>
              <a:defRPr sz="2600"/>
            </a:lvl1pPr>
            <a:lvl2pPr marL="914400" indent="-457200">
              <a:buClr>
                <a:srgbClr val="8A288F"/>
              </a:buClr>
              <a:defRPr/>
            </a:lvl2pPr>
            <a:lvl3pPr marL="1379538" indent="-465138">
              <a:buClr>
                <a:srgbClr val="8A288F"/>
              </a:buClr>
              <a:buFont typeface="Wingdings" pitchFamily="2" charset="2"/>
              <a:buChar char="§"/>
              <a:defRPr sz="2200"/>
            </a:lvl3pPr>
            <a:lvl4pPr marL="1828800" indent="-457200">
              <a:buClr>
                <a:srgbClr val="8A288F"/>
              </a:buClr>
              <a:buFont typeface="Courier New" pitchFamily="49" charset="0"/>
              <a:buChar char="o"/>
              <a:defRPr/>
            </a:lvl4pPr>
            <a:lvl5pPr marL="2293938" indent="-465138">
              <a:buClr>
                <a:srgbClr val="8A288F"/>
              </a:buCl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5728216"/>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itle 1"/>
          <p:cNvSpPr>
            <a:spLocks noGrp="1"/>
          </p:cNvSpPr>
          <p:nvPr>
            <p:ph type="title"/>
          </p:nvPr>
        </p:nvSpPr>
        <p:spPr>
          <a:xfrm>
            <a:off x="519169" y="152400"/>
            <a:ext cx="8032638"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658019" y="1447800"/>
            <a:ext cx="2618581" cy="1371600"/>
          </a:xfrm>
        </p:spPr>
        <p:txBody>
          <a:bodyPr rtlCol="0">
            <a:normAutofit/>
          </a:bodyPr>
          <a:lstStyle/>
          <a:p>
            <a:pPr lvl="0"/>
            <a:r>
              <a:rPr lang="en-US" noProof="0" smtClean="0"/>
              <a:t>Click icon to add picture</a:t>
            </a:r>
            <a:endParaRPr lang="en-US" noProof="0" dirty="0"/>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Picture Placeholder 4"/>
          <p:cNvSpPr>
            <a:spLocks noGrp="1"/>
          </p:cNvSpPr>
          <p:nvPr>
            <p:ph type="pic" sz="quarter" idx="11"/>
          </p:nvPr>
        </p:nvSpPr>
        <p:spPr>
          <a:xfrm>
            <a:off x="4191000" y="1371600"/>
            <a:ext cx="3200400" cy="1524000"/>
          </a:xfrm>
        </p:spPr>
        <p:txBody>
          <a:bodyPr/>
          <a:lstStyle/>
          <a:p>
            <a:endParaRPr lang="en-US"/>
          </a:p>
        </p:txBody>
      </p:sp>
      <p:sp>
        <p:nvSpPr>
          <p:cNvPr id="12" name="Content Placeholder 11"/>
          <p:cNvSpPr>
            <a:spLocks noGrp="1"/>
          </p:cNvSpPr>
          <p:nvPr>
            <p:ph sz="quarter" idx="12"/>
          </p:nvPr>
        </p:nvSpPr>
        <p:spPr>
          <a:xfrm>
            <a:off x="457200" y="3276600"/>
            <a:ext cx="3048000" cy="1219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3"/>
          </p:nvPr>
        </p:nvSpPr>
        <p:spPr>
          <a:xfrm>
            <a:off x="4267200" y="3276600"/>
            <a:ext cx="2895600" cy="152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Content Placeholder 2"/>
          <p:cNvSpPr txBox="1">
            <a:spLocks/>
          </p:cNvSpPr>
          <p:nvPr userDrawn="1"/>
        </p:nvSpPr>
        <p:spPr>
          <a:xfrm>
            <a:off x="1752600" y="6308436"/>
            <a:ext cx="6234545" cy="473364"/>
          </a:xfrm>
          <a:prstGeom prst="rect">
            <a:avLst/>
          </a:prstGeom>
        </p:spPr>
        <p:txBody>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0" hangingPunct="0">
              <a:spcBef>
                <a:spcPct val="0"/>
              </a:spcBef>
              <a:buClrTx/>
              <a:buFont typeface="Arial" charset="0"/>
              <a:buNone/>
              <a:defRPr/>
            </a:pPr>
            <a:r>
              <a:rPr lang="en-US" sz="1200" dirty="0" smtClean="0">
                <a:solidFill>
                  <a:schemeClr val="bg1"/>
                </a:solidFill>
              </a:rPr>
              <a:t>Copyright © 2018 Cengage Learning®. May not be scanned, copied or duplicated, or posted to a publicly accessible website, in whole or in part.</a:t>
            </a:r>
            <a:endParaRPr lang="en-US" sz="1200" dirty="0">
              <a:solidFill>
                <a:schemeClr val="bg1"/>
              </a:solidFill>
            </a:endParaRPr>
          </a:p>
        </p:txBody>
      </p:sp>
      <p:sp>
        <p:nvSpPr>
          <p:cNvPr id="13"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04922670"/>
      </p:ext>
    </p:extLst>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Content Placeholder 2"/>
          <p:cNvSpPr>
            <a:spLocks noGrp="1"/>
          </p:cNvSpPr>
          <p:nvPr>
            <p:ph type="body" idx="1"/>
          </p:nvPr>
        </p:nvSpPr>
        <p:spPr bwMode="auto">
          <a:xfrm>
            <a:off x="228600" y="1295400"/>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p:nvSpPr>
        <p:spPr bwMode="white">
          <a:xfrm>
            <a:off x="0" y="0"/>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Content Placeholder 2"/>
          <p:cNvSpPr txBox="1">
            <a:spLocks/>
          </p:cNvSpPr>
          <p:nvPr userDrawn="1"/>
        </p:nvSpPr>
        <p:spPr>
          <a:xfrm>
            <a:off x="1676400" y="6356450"/>
            <a:ext cx="6234545" cy="430331"/>
          </a:xfrm>
          <a:prstGeom prst="rect">
            <a:avLst/>
          </a:prstGeom>
        </p:spPr>
        <p:txBody>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0" hangingPunct="0">
              <a:spcBef>
                <a:spcPct val="0"/>
              </a:spcBef>
              <a:buClrTx/>
              <a:buFont typeface="Arial" charset="0"/>
              <a:buNone/>
              <a:defRPr/>
            </a:pPr>
            <a:r>
              <a:rPr lang="en-US" sz="1200" dirty="0" smtClean="0">
                <a:solidFill>
                  <a:schemeClr val="bg1"/>
                </a:solidFill>
              </a:rPr>
              <a:t>Copyright © 2018 Cengage Learning®. May not be scanned, copied or duplicated, or posted to a publicly accessible website, in whole or in part.</a:t>
            </a:r>
            <a:endParaRPr lang="en-US" sz="1200" dirty="0">
              <a:solidFill>
                <a:schemeClr val="bg1"/>
              </a:solidFill>
            </a:endParaRPr>
          </a:p>
        </p:txBody>
      </p:sp>
      <p:pic>
        <p:nvPicPr>
          <p:cNvPr id="1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002791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3600" kern="1200">
          <a:solidFill>
            <a:schemeClr val="bg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p:titleStyle>
    <p:body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smtClean="0"/>
              <a:t>DISCOVERING COMPUTERS 2018</a:t>
            </a:r>
            <a:r>
              <a:rPr lang="en-US" sz="3200" dirty="0" smtClean="0"/>
              <a:t/>
            </a:r>
            <a:br>
              <a:rPr lang="en-US" sz="3200" dirty="0" smtClean="0"/>
            </a:br>
            <a:r>
              <a:rPr lang="en-US" dirty="0" smtClean="0"/>
              <a:t>Digital Technology, Data, and Devices</a:t>
            </a:r>
          </a:p>
        </p:txBody>
      </p:sp>
      <p:sp>
        <p:nvSpPr>
          <p:cNvPr id="7173" name="Text Placeholder 5"/>
          <p:cNvSpPr>
            <a:spLocks noGrp="1"/>
          </p:cNvSpPr>
          <p:nvPr>
            <p:ph type="body" sz="quarter" idx="14"/>
          </p:nvPr>
        </p:nvSpPr>
        <p:spPr>
          <a:xfrm>
            <a:off x="3962400" y="1899406"/>
            <a:ext cx="5029200" cy="4049789"/>
          </a:xfrm>
        </p:spPr>
        <p:txBody>
          <a:bodyPr anchor="ctr"/>
          <a:lstStyle/>
          <a:p>
            <a:pPr algn="ctr">
              <a:spcBef>
                <a:spcPct val="0"/>
              </a:spcBef>
            </a:pPr>
            <a:r>
              <a:rPr lang="en-US" b="1" dirty="0" smtClean="0"/>
              <a:t>Module 1</a:t>
            </a:r>
          </a:p>
          <a:p>
            <a:pPr algn="ctr">
              <a:spcBef>
                <a:spcPct val="0"/>
              </a:spcBef>
            </a:pPr>
            <a:r>
              <a:rPr lang="en-US" sz="4000" dirty="0" smtClean="0"/>
              <a:t>Introducing Today’s Technologies</a:t>
            </a:r>
          </a:p>
          <a:p>
            <a:pPr algn="ctr">
              <a:spcBef>
                <a:spcPct val="0"/>
              </a:spcBef>
            </a:pPr>
            <a:r>
              <a:rPr lang="en-US" sz="4000" dirty="0" smtClean="0"/>
              <a:t>Computers, Devices, and the web</a:t>
            </a:r>
            <a:endParaRPr lang="en-US" sz="4000" dirty="0"/>
          </a:p>
        </p:txBody>
      </p:sp>
      <p:pic>
        <p:nvPicPr>
          <p:cNvPr id="9"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42" y="1524000"/>
            <a:ext cx="3559158" cy="463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64" y="6377206"/>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a:spLocks noGrp="1"/>
          </p:cNvSpPr>
          <p:nvPr>
            <p:ph sz="quarter" idx="4294967295"/>
          </p:nvPr>
        </p:nvSpPr>
        <p:spPr>
          <a:xfrm>
            <a:off x="1543792" y="6356450"/>
            <a:ext cx="7543800" cy="430331"/>
          </a:xfrm>
        </p:spPr>
        <p:txBody>
          <a:bodyPr/>
          <a:lstStyle/>
          <a:p>
            <a:pPr marL="0" indent="0" algn="ctr" eaLnBrk="0" hangingPunct="0">
              <a:spcBef>
                <a:spcPct val="0"/>
              </a:spcBef>
              <a:buClrTx/>
              <a:buNone/>
              <a:defRPr/>
            </a:pPr>
            <a:r>
              <a:rPr lang="en-US" sz="1200" dirty="0">
                <a:solidFill>
                  <a:schemeClr val="bg1"/>
                </a:solidFill>
              </a:rPr>
              <a:t>Copyright © 2018 Cengage Learning®. May not be scanned, copied or duplicated, or posted to a publicly accessible website, in whole or in part.</a:t>
            </a:r>
          </a:p>
        </p:txBody>
      </p:sp>
    </p:spTree>
    <p:extLst>
      <p:ext uri="{BB962C8B-B14F-4D97-AF65-F5344CB8AC3E}">
        <p14:creationId xmlns:p14="http://schemas.microsoft.com/office/powerpoint/2010/main" val="3693255932"/>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a:t>
            </a:r>
            <a:r>
              <a:rPr lang="en-US" dirty="0" smtClean="0"/>
              <a:t>(4 </a:t>
            </a:r>
            <a:r>
              <a:rPr lang="en-US" dirty="0"/>
              <a:t>of 5)</a:t>
            </a:r>
          </a:p>
        </p:txBody>
      </p:sp>
      <p:sp>
        <p:nvSpPr>
          <p:cNvPr id="5" name="Content Placeholder 4"/>
          <p:cNvSpPr>
            <a:spLocks noGrp="1"/>
          </p:cNvSpPr>
          <p:nvPr>
            <p:ph sz="quarter" idx="4294967295"/>
          </p:nvPr>
        </p:nvSpPr>
        <p:spPr>
          <a:xfrm>
            <a:off x="304800" y="1446998"/>
            <a:ext cx="4572000" cy="458002"/>
          </a:xfrm>
        </p:spPr>
        <p:txBody>
          <a:bodyPr/>
          <a:lstStyle/>
          <a:p>
            <a:r>
              <a:rPr lang="en-US" sz="2800" b="1" dirty="0"/>
              <a:t>Desktop </a:t>
            </a:r>
            <a:r>
              <a:rPr lang="en-US" sz="2800" dirty="0"/>
              <a:t>and</a:t>
            </a:r>
            <a:r>
              <a:rPr lang="en-US" sz="2800" b="1" dirty="0"/>
              <a:t> </a:t>
            </a:r>
            <a:r>
              <a:rPr lang="en-US" sz="2800" b="1" dirty="0" smtClean="0"/>
              <a:t>All-in-One</a:t>
            </a:r>
            <a:endParaRPr lang="en-US" sz="2800" b="1" dirty="0"/>
          </a:p>
        </p:txBody>
      </p:sp>
      <p:pic>
        <p:nvPicPr>
          <p:cNvPr id="9" name="Picture Placeholder 8" descr="The image on the left shows a desktop that contains a separate monitor, keyboard, and CPU, which is labeled as tower. The image on the right is an all-in-one computer that shows an in-built tower system within the screen."/>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349064" y="2209800"/>
            <a:ext cx="6499536" cy="3361348"/>
          </a:xfrm>
        </p:spPr>
      </p:pic>
      <p:sp>
        <p:nvSpPr>
          <p:cNvPr id="4" name="Text Placeholder 3"/>
          <p:cNvSpPr>
            <a:spLocks noGrp="1"/>
          </p:cNvSpPr>
          <p:nvPr>
            <p:ph type="body" sz="half" idx="2"/>
          </p:nvPr>
        </p:nvSpPr>
        <p:spPr>
          <a:xfrm>
            <a:off x="533400" y="5638800"/>
            <a:ext cx="7939031" cy="512775"/>
          </a:xfrm>
        </p:spPr>
        <p:txBody>
          <a:bodyPr/>
          <a:lstStyle/>
          <a:p>
            <a:r>
              <a:rPr lang="en-US" sz="1800" b="1" dirty="0" smtClean="0"/>
              <a:t>Figure 1-4 </a:t>
            </a:r>
            <a:r>
              <a:rPr lang="en-US" sz="1800" dirty="0" smtClean="0"/>
              <a:t>Some desktops have a separate tower; all-in-ones do not.</a:t>
            </a:r>
          </a:p>
        </p:txBody>
      </p:sp>
    </p:spTree>
    <p:extLst>
      <p:ext uri="{BB962C8B-B14F-4D97-AF65-F5344CB8AC3E}">
        <p14:creationId xmlns:p14="http://schemas.microsoft.com/office/powerpoint/2010/main" val="13540552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a:t>
            </a:r>
            <a:r>
              <a:rPr lang="en-US" dirty="0" smtClean="0"/>
              <a:t>(5 of </a:t>
            </a:r>
            <a:r>
              <a:rPr lang="en-US" dirty="0"/>
              <a:t>5)</a:t>
            </a:r>
          </a:p>
        </p:txBody>
      </p:sp>
      <p:sp>
        <p:nvSpPr>
          <p:cNvPr id="5" name="Content Placeholder 4"/>
          <p:cNvSpPr>
            <a:spLocks noGrp="1"/>
          </p:cNvSpPr>
          <p:nvPr>
            <p:ph sz="quarter" idx="4294967295"/>
          </p:nvPr>
        </p:nvSpPr>
        <p:spPr>
          <a:xfrm>
            <a:off x="342900" y="1447800"/>
            <a:ext cx="1943100" cy="457200"/>
          </a:xfrm>
        </p:spPr>
        <p:txBody>
          <a:bodyPr/>
          <a:lstStyle/>
          <a:p>
            <a:r>
              <a:rPr lang="en-US" sz="2800" b="1" dirty="0" smtClean="0"/>
              <a:t>Server</a:t>
            </a:r>
            <a:endParaRPr lang="en-US" sz="2800" b="1" dirty="0"/>
          </a:p>
        </p:txBody>
      </p:sp>
      <p:pic>
        <p:nvPicPr>
          <p:cNvPr id="6" name="Picture Placeholder 5" descr="An image of a serve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405091" y="1524000"/>
            <a:ext cx="2285995" cy="4004327"/>
          </a:xfrm>
        </p:spPr>
      </p:pic>
      <p:sp>
        <p:nvSpPr>
          <p:cNvPr id="4" name="Text Placeholder 3"/>
          <p:cNvSpPr>
            <a:spLocks noGrp="1"/>
          </p:cNvSpPr>
          <p:nvPr>
            <p:ph type="body" sz="half" idx="2"/>
          </p:nvPr>
        </p:nvSpPr>
        <p:spPr>
          <a:xfrm>
            <a:off x="228600" y="5486400"/>
            <a:ext cx="8610600" cy="609600"/>
          </a:xfrm>
        </p:spPr>
        <p:txBody>
          <a:bodyPr/>
          <a:lstStyle/>
          <a:p>
            <a:r>
              <a:rPr lang="en-US" sz="1800" b="1" dirty="0" smtClean="0"/>
              <a:t>Figure 1-5 </a:t>
            </a:r>
            <a:r>
              <a:rPr lang="en-US" sz="1800" dirty="0" smtClean="0"/>
              <a:t>A server provides services to other computers or devices on a network.</a:t>
            </a:r>
          </a:p>
        </p:txBody>
      </p:sp>
    </p:spTree>
    <p:extLst>
      <p:ext uri="{BB962C8B-B14F-4D97-AF65-F5344CB8AC3E}">
        <p14:creationId xmlns:p14="http://schemas.microsoft.com/office/powerpoint/2010/main" val="177081555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and Game Devices</a:t>
            </a:r>
          </a:p>
        </p:txBody>
      </p:sp>
      <p:sp>
        <p:nvSpPr>
          <p:cNvPr id="4" name="Content Placeholder 3"/>
          <p:cNvSpPr>
            <a:spLocks noGrp="1"/>
          </p:cNvSpPr>
          <p:nvPr>
            <p:ph idx="1"/>
          </p:nvPr>
        </p:nvSpPr>
        <p:spPr/>
        <p:txBody>
          <a:bodyPr/>
          <a:lstStyle/>
          <a:p>
            <a:pPr lvl="0"/>
            <a:r>
              <a:rPr lang="en-US" sz="2800" dirty="0"/>
              <a:t>Smartphone</a:t>
            </a:r>
          </a:p>
          <a:p>
            <a:pPr lvl="0"/>
            <a:r>
              <a:rPr lang="en-US" sz="2800" dirty="0"/>
              <a:t>Digital camera</a:t>
            </a:r>
          </a:p>
          <a:p>
            <a:pPr lvl="0"/>
            <a:r>
              <a:rPr lang="en-US" sz="2800" dirty="0"/>
              <a:t>Portable and digital media player</a:t>
            </a:r>
          </a:p>
          <a:p>
            <a:pPr lvl="0"/>
            <a:r>
              <a:rPr lang="en-US" sz="2800" dirty="0"/>
              <a:t>E-book reader</a:t>
            </a:r>
          </a:p>
          <a:p>
            <a:pPr lvl="0"/>
            <a:r>
              <a:rPr lang="en-US" sz="2800" dirty="0"/>
              <a:t>Wearable device</a:t>
            </a:r>
          </a:p>
          <a:p>
            <a:pPr lvl="0"/>
            <a:r>
              <a:rPr lang="en-US" sz="2800" dirty="0"/>
              <a:t>Game </a:t>
            </a:r>
            <a:r>
              <a:rPr lang="en-US" sz="2800" dirty="0" smtClean="0"/>
              <a:t>device</a:t>
            </a:r>
            <a:endParaRPr lang="en-US" sz="2800" dirty="0"/>
          </a:p>
        </p:txBody>
      </p:sp>
    </p:spTree>
    <p:extLst>
      <p:ext uri="{BB962C8B-B14F-4D97-AF65-F5344CB8AC3E}">
        <p14:creationId xmlns:p14="http://schemas.microsoft.com/office/powerpoint/2010/main" val="1328090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28600" y="121838"/>
            <a:ext cx="8686800" cy="845442"/>
          </a:xfrm>
        </p:spPr>
        <p:txBody>
          <a:bodyPr>
            <a:normAutofit/>
          </a:bodyPr>
          <a:lstStyle/>
          <a:p>
            <a:r>
              <a:rPr lang="en-US" dirty="0"/>
              <a:t>Data and Information </a:t>
            </a:r>
            <a:r>
              <a:rPr lang="en-US" dirty="0" smtClean="0"/>
              <a:t>(1 </a:t>
            </a:r>
            <a:r>
              <a:rPr lang="en-US" dirty="0"/>
              <a:t>of </a:t>
            </a:r>
            <a:r>
              <a:rPr lang="en-US" dirty="0" smtClean="0"/>
              <a:t>14)</a:t>
            </a:r>
            <a:endParaRPr lang="en-US" altLang="en-US" dirty="0" smtClean="0"/>
          </a:p>
        </p:txBody>
      </p:sp>
      <p:sp>
        <p:nvSpPr>
          <p:cNvPr id="3" name="Text Placeholder 2"/>
          <p:cNvSpPr>
            <a:spLocks noGrp="1"/>
          </p:cNvSpPr>
          <p:nvPr>
            <p:ph type="body" sz="half" idx="2"/>
          </p:nvPr>
        </p:nvSpPr>
        <p:spPr>
          <a:xfrm>
            <a:off x="308706" y="4932652"/>
            <a:ext cx="8534400" cy="1219200"/>
          </a:xfrm>
        </p:spPr>
        <p:txBody>
          <a:bodyPr/>
          <a:lstStyle/>
          <a:p>
            <a:r>
              <a:rPr lang="en-US" sz="1800" b="1" dirty="0"/>
              <a:t>Figure </a:t>
            </a:r>
            <a:r>
              <a:rPr lang="en-US" sz="1800" b="1" dirty="0" smtClean="0"/>
              <a:t>1-12 </a:t>
            </a:r>
            <a:r>
              <a:rPr lang="en-US" sz="1800" dirty="0" smtClean="0"/>
              <a:t>A computer processes data </a:t>
            </a:r>
            <a:r>
              <a:rPr lang="en-US" sz="1800" dirty="0"/>
              <a:t>into information. </a:t>
            </a:r>
            <a:r>
              <a:rPr lang="en-US" sz="1800" dirty="0" smtClean="0"/>
              <a:t>In this </a:t>
            </a:r>
            <a:r>
              <a:rPr lang="en-US" sz="1800" dirty="0"/>
              <a:t>simplified </a:t>
            </a:r>
            <a:r>
              <a:rPr lang="en-US" sz="1800" dirty="0" smtClean="0"/>
              <a:t>example, the </a:t>
            </a:r>
            <a:r>
              <a:rPr lang="en-US" sz="1800" dirty="0"/>
              <a:t>item ordered, </a:t>
            </a:r>
            <a:r>
              <a:rPr lang="en-US" sz="1800" dirty="0" smtClean="0"/>
              <a:t>item price</a:t>
            </a:r>
            <a:r>
              <a:rPr lang="en-US" sz="1800" dirty="0"/>
              <a:t>, quantity </a:t>
            </a:r>
            <a:r>
              <a:rPr lang="en-US" sz="1800" dirty="0" smtClean="0"/>
              <a:t>ordered, and </a:t>
            </a:r>
            <a:r>
              <a:rPr lang="en-US" sz="1800" dirty="0"/>
              <a:t>amount </a:t>
            </a:r>
            <a:r>
              <a:rPr lang="en-US" sz="1800" dirty="0" smtClean="0"/>
              <a:t>received all represent </a:t>
            </a:r>
            <a:r>
              <a:rPr lang="en-US" sz="1800" dirty="0"/>
              <a:t>data (input</a:t>
            </a:r>
            <a:r>
              <a:rPr lang="en-US" sz="1800" dirty="0" smtClean="0"/>
              <a:t>). The </a:t>
            </a:r>
            <a:r>
              <a:rPr lang="en-US" sz="1800" dirty="0"/>
              <a:t>computer </a:t>
            </a:r>
            <a:r>
              <a:rPr lang="en-US" sz="1800" dirty="0" smtClean="0"/>
              <a:t>processes the </a:t>
            </a:r>
            <a:r>
              <a:rPr lang="en-US" sz="1800" dirty="0"/>
              <a:t>data to produce </a:t>
            </a:r>
            <a:r>
              <a:rPr lang="en-US" sz="1800" dirty="0" smtClean="0"/>
              <a:t>the cash </a:t>
            </a:r>
            <a:r>
              <a:rPr lang="en-US" sz="1800" dirty="0"/>
              <a:t>register </a:t>
            </a:r>
            <a:r>
              <a:rPr lang="en-US" sz="1800" dirty="0" smtClean="0"/>
              <a:t>receipt (information</a:t>
            </a:r>
            <a:r>
              <a:rPr lang="en-US" sz="1800" dirty="0"/>
              <a:t>, or output).</a:t>
            </a:r>
          </a:p>
        </p:txBody>
      </p:sp>
      <p:pic>
        <p:nvPicPr>
          <p:cNvPr id="2" name="Picture 1" descr="An illustration shows the three computer processes involved in producing a cash register receipt. Each step is accompanied by text and photos that explain the process.&#10;Step 1: &#10;Cashier scans or enters items purchased and the amount received from the customer. These items are entered into the computer as data. Accompanying text reads: &#10;DATA (input)&#10;2 Medium Sodas $1.49 each&#10;1 Small Turkey Sub $3.49 each&#10;1 Caesar Salad $4.49 each&#10;1 Bag of Chips $0.99 each&#10;3 Cookies $0.39 each&#10;Amount Received $20.00.&#10;A photo shows close-up shot of a person entering data in a touch screen computer.&#10;Step 2:&#10;The computer receives the entered data, stores it, processes the data into information (the receipt), and stores the resulting information. Accompanying description reads: &#10;STORAGE and PROCESSES&#10;Stores entered data; Computes each item’s total price by multiplying the quantity ordered by the item price (i.e., 2 * 1.49 = 2.98); Organizes data; Sums all item total prices to determine order total due from customer (13.12); Calculates change due to customer by subtracting the order total from amount received (20.00 - 13.12 = 6.88); Stores resulting information. &#10;A photo shows a CPU connected to the monitor in which data was entered.  &#10;Step 3:&#10;The resulting information (the cash register receipt) is printed for the customer. Accompanying photo shows a cash receipt as with text that reads as follows:&#10;Arrow Deli&#10;10 Park Street&#10;Maple River, DE 20393&#10;(734) 555-2939&#10;QTY ITEMS TOTAL&#10;2 Medium Sodas 2.98&#10;1 Small turkey Sub 3.49&#10;1 Caesar Salad 4.49 &#10;1 Bag of Chips 0.99 &#10;3 Cookies 1.17&#10;Total Due 13.12&#10;Amount Received 20.00&#10;Change 6.88&#10;Thank you! "/>
          <p:cNvPicPr>
            <a:picLocks noChangeAspect="1"/>
          </p:cNvPicPr>
          <p:nvPr/>
        </p:nvPicPr>
        <p:blipFill>
          <a:blip r:embed="rId2"/>
          <a:stretch>
            <a:fillRect/>
          </a:stretch>
        </p:blipFill>
        <p:spPr>
          <a:xfrm>
            <a:off x="2209800" y="1060819"/>
            <a:ext cx="4550571" cy="3778294"/>
          </a:xfrm>
          <a:prstGeom prst="rect">
            <a:avLst/>
          </a:prstGeom>
        </p:spPr>
      </p:pic>
    </p:spTree>
    <p:extLst>
      <p:ext uri="{BB962C8B-B14F-4D97-AF65-F5344CB8AC3E}">
        <p14:creationId xmlns:p14="http://schemas.microsoft.com/office/powerpoint/2010/main" val="208242252"/>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4162" y="76200"/>
            <a:ext cx="8032638" cy="1004011"/>
          </a:xfrm>
        </p:spPr>
        <p:txBody>
          <a:bodyPr/>
          <a:lstStyle/>
          <a:p>
            <a:r>
              <a:rPr lang="en-US" dirty="0"/>
              <a:t>Data and Information </a:t>
            </a:r>
            <a:r>
              <a:rPr lang="en-US" dirty="0" smtClean="0"/>
              <a:t>(2 of 14)</a:t>
            </a:r>
            <a:endParaRPr lang="en-US" dirty="0"/>
          </a:p>
        </p:txBody>
      </p:sp>
      <p:sp>
        <p:nvSpPr>
          <p:cNvPr id="5" name="Text Placeholder 4"/>
          <p:cNvSpPr>
            <a:spLocks noGrp="1"/>
          </p:cNvSpPr>
          <p:nvPr>
            <p:ph type="body" sz="half" idx="2"/>
          </p:nvPr>
        </p:nvSpPr>
        <p:spPr>
          <a:xfrm>
            <a:off x="193249" y="1066800"/>
            <a:ext cx="8436984" cy="1219200"/>
          </a:xfrm>
        </p:spPr>
        <p:txBody>
          <a:bodyPr/>
          <a:lstStyle/>
          <a:p>
            <a:pPr marL="285750" indent="-285750">
              <a:buFont typeface="Arial" pitchFamily="34" charset="0"/>
              <a:buChar char="•"/>
            </a:pPr>
            <a:r>
              <a:rPr lang="en-US" sz="2800" dirty="0"/>
              <a:t>A keyboard contains keys you press to enter data and instructions into a computer or mobile </a:t>
            </a:r>
            <a:r>
              <a:rPr lang="en-US" sz="2800" dirty="0" smtClean="0"/>
              <a:t>device</a:t>
            </a:r>
            <a:endParaRPr lang="en-US" sz="2800" dirty="0"/>
          </a:p>
        </p:txBody>
      </p:sp>
      <p:pic>
        <p:nvPicPr>
          <p:cNvPr id="10" name="Picture Placeholder 9" descr=" The first photo shows a user typing on a desktop keyboard and the second photo shows a user typing on a laptop keyboard."/>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688571" y="2209800"/>
            <a:ext cx="3940829" cy="3881116"/>
          </a:xfrm>
        </p:spPr>
      </p:pic>
    </p:spTree>
    <p:extLst>
      <p:ext uri="{BB962C8B-B14F-4D97-AF65-F5344CB8AC3E}">
        <p14:creationId xmlns:p14="http://schemas.microsoft.com/office/powerpoint/2010/main" val="1421538183"/>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3965" y="152400"/>
            <a:ext cx="8475235" cy="1004011"/>
          </a:xfrm>
        </p:spPr>
        <p:txBody>
          <a:bodyPr/>
          <a:lstStyle/>
          <a:p>
            <a:r>
              <a:rPr lang="en-US" dirty="0"/>
              <a:t>Data and Information </a:t>
            </a:r>
            <a:r>
              <a:rPr lang="en-US" dirty="0" smtClean="0"/>
              <a:t>(3 </a:t>
            </a:r>
            <a:r>
              <a:rPr lang="en-US" dirty="0"/>
              <a:t>of </a:t>
            </a:r>
            <a:r>
              <a:rPr lang="en-US" dirty="0" smtClean="0"/>
              <a:t>14)</a:t>
            </a:r>
            <a:endParaRPr lang="en-US" dirty="0"/>
          </a:p>
        </p:txBody>
      </p:sp>
      <p:pic>
        <p:nvPicPr>
          <p:cNvPr id="10" name="Picture Placeholder 9" descr="The first photo shows a user holding a tablet that displays an on-screen keyboard; the second photo shows a user typing on a mini keyboard on a mobile phone; and the third photo shows a user typing on a virtual keyboard. "/>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63965" y="1900272"/>
            <a:ext cx="8339869" cy="2537468"/>
          </a:xfrm>
        </p:spPr>
      </p:pic>
      <p:sp>
        <p:nvSpPr>
          <p:cNvPr id="2" name="Text Placeholder 1"/>
          <p:cNvSpPr>
            <a:spLocks noGrp="1"/>
          </p:cNvSpPr>
          <p:nvPr>
            <p:ph type="body" sz="half" idx="2"/>
          </p:nvPr>
        </p:nvSpPr>
        <p:spPr>
          <a:xfrm>
            <a:off x="609600" y="5390048"/>
            <a:ext cx="7966364" cy="629752"/>
          </a:xfrm>
        </p:spPr>
        <p:txBody>
          <a:bodyPr/>
          <a:lstStyle/>
          <a:p>
            <a:r>
              <a:rPr lang="en-US" sz="1800" b="1" dirty="0"/>
              <a:t>Figure 1-13 </a:t>
            </a:r>
            <a:r>
              <a:rPr lang="en-US" sz="1800" dirty="0"/>
              <a:t>Users have </a:t>
            </a:r>
            <a:r>
              <a:rPr lang="en-US" sz="1800" dirty="0" smtClean="0"/>
              <a:t>a variety </a:t>
            </a:r>
            <a:r>
              <a:rPr lang="en-US" sz="1800" dirty="0"/>
              <a:t>of options for </a:t>
            </a:r>
            <a:r>
              <a:rPr lang="en-US" sz="1800" dirty="0" smtClean="0"/>
              <a:t>entering typed </a:t>
            </a:r>
            <a:r>
              <a:rPr lang="en-US" sz="1800" dirty="0"/>
              <a:t>text</a:t>
            </a:r>
            <a:r>
              <a:rPr lang="en-US" sz="1800" dirty="0" smtClean="0"/>
              <a:t>.</a:t>
            </a:r>
            <a:endParaRPr lang="en-US" sz="1800" dirty="0"/>
          </a:p>
        </p:txBody>
      </p:sp>
    </p:spTree>
    <p:extLst>
      <p:ext uri="{BB962C8B-B14F-4D97-AF65-F5344CB8AC3E}">
        <p14:creationId xmlns:p14="http://schemas.microsoft.com/office/powerpoint/2010/main" val="1621234372"/>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0"/>
            <a:ext cx="8032638" cy="685753"/>
          </a:xfrm>
        </p:spPr>
        <p:txBody>
          <a:bodyPr>
            <a:normAutofit/>
          </a:bodyPr>
          <a:lstStyle/>
          <a:p>
            <a:r>
              <a:rPr lang="en-US" dirty="0"/>
              <a:t>Data and Information </a:t>
            </a:r>
            <a:r>
              <a:rPr lang="en-US" dirty="0" smtClean="0"/>
              <a:t>(4 </a:t>
            </a:r>
            <a:r>
              <a:rPr lang="en-US" dirty="0"/>
              <a:t>of </a:t>
            </a:r>
            <a:r>
              <a:rPr lang="en-US" dirty="0" smtClean="0"/>
              <a:t>14)</a:t>
            </a:r>
            <a:endParaRPr lang="en-US" dirty="0"/>
          </a:p>
        </p:txBody>
      </p:sp>
      <p:sp>
        <p:nvSpPr>
          <p:cNvPr id="5" name="Content Placeholder 4"/>
          <p:cNvSpPr>
            <a:spLocks noGrp="1"/>
          </p:cNvSpPr>
          <p:nvPr>
            <p:ph sz="quarter" idx="4294967295"/>
          </p:nvPr>
        </p:nvSpPr>
        <p:spPr>
          <a:xfrm>
            <a:off x="152400" y="990600"/>
            <a:ext cx="8839200" cy="2286000"/>
          </a:xfrm>
        </p:spPr>
        <p:txBody>
          <a:bodyPr/>
          <a:lstStyle/>
          <a:p>
            <a:r>
              <a:rPr lang="en-US" dirty="0"/>
              <a:t>A pointing device is an input device that allows a user to control a small symbol on a screen, called the pointer</a:t>
            </a:r>
          </a:p>
          <a:p>
            <a:r>
              <a:rPr lang="en-US" dirty="0"/>
              <a:t>Some mobile devices and computers enable you to speak data instructions using voice input and to capture live full-motion images using video </a:t>
            </a:r>
            <a:r>
              <a:rPr lang="en-US" dirty="0" smtClean="0"/>
              <a:t>input</a:t>
            </a:r>
            <a:endParaRPr lang="en-US" dirty="0"/>
          </a:p>
        </p:txBody>
      </p:sp>
      <p:pic>
        <p:nvPicPr>
          <p:cNvPr id="6" name="Picture Placeholder 5" descr="The first photo shows a person holding a mouse and the second photo shows a hand operating the touchpad in laptop."/>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235707" y="3160131"/>
            <a:ext cx="6927792" cy="2562333"/>
          </a:xfrm>
        </p:spPr>
      </p:pic>
      <p:sp>
        <p:nvSpPr>
          <p:cNvPr id="7" name="Text Placeholder 2"/>
          <p:cNvSpPr>
            <a:spLocks noGrp="1"/>
          </p:cNvSpPr>
          <p:nvPr>
            <p:ph type="body" sz="half" idx="2"/>
          </p:nvPr>
        </p:nvSpPr>
        <p:spPr>
          <a:xfrm>
            <a:off x="1295401" y="5715000"/>
            <a:ext cx="6324600" cy="478668"/>
          </a:xfrm>
        </p:spPr>
        <p:txBody>
          <a:bodyPr/>
          <a:lstStyle/>
          <a:p>
            <a:r>
              <a:rPr lang="en-US" sz="1800" b="1" dirty="0" smtClean="0"/>
              <a:t>Figure 1-14 </a:t>
            </a:r>
            <a:r>
              <a:rPr lang="en-US" sz="1800" dirty="0" smtClean="0"/>
              <a:t>A mouse and a touchpad.</a:t>
            </a:r>
          </a:p>
        </p:txBody>
      </p:sp>
    </p:spTree>
    <p:extLst>
      <p:ext uri="{BB962C8B-B14F-4D97-AF65-F5344CB8AC3E}">
        <p14:creationId xmlns:p14="http://schemas.microsoft.com/office/powerpoint/2010/main" val="227281108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458200" cy="1004011"/>
          </a:xfrm>
        </p:spPr>
        <p:txBody>
          <a:bodyPr>
            <a:normAutofit/>
          </a:bodyPr>
          <a:lstStyle/>
          <a:p>
            <a:r>
              <a:rPr lang="en-US" dirty="0"/>
              <a:t>Data and Information </a:t>
            </a:r>
            <a:r>
              <a:rPr lang="en-US" dirty="0" smtClean="0"/>
              <a:t>(5 </a:t>
            </a:r>
            <a:r>
              <a:rPr lang="en-US" dirty="0"/>
              <a:t>of </a:t>
            </a:r>
            <a:r>
              <a:rPr lang="en-US" dirty="0" smtClean="0"/>
              <a:t>14)</a:t>
            </a:r>
            <a:endParaRPr lang="en-US" dirty="0"/>
          </a:p>
        </p:txBody>
      </p:sp>
      <p:pic>
        <p:nvPicPr>
          <p:cNvPr id="6" name="Picture Placeholder 5" descr="An illustration shows three photos. The first photo shows a smartphone screen displaying a voice input option that reads “Speak now” with an illustration of a microphone. A callout pointing to the crown of the phone reads, “Microphone built into phone.” The second photo shows a woman with a wireless headset plugged in her ear while driving a car. The third photo shows a woman speaking to her parents through a video call placed through her laptop. The screen displays a live-video of her parents sitting together. &#10;"/>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41554" y="1461219"/>
            <a:ext cx="8535870" cy="3737885"/>
          </a:xfrm>
        </p:spPr>
      </p:pic>
      <p:sp>
        <p:nvSpPr>
          <p:cNvPr id="7" name="Text Placeholder 2"/>
          <p:cNvSpPr>
            <a:spLocks noGrp="1"/>
          </p:cNvSpPr>
          <p:nvPr>
            <p:ph type="body" sz="half" idx="2"/>
          </p:nvPr>
        </p:nvSpPr>
        <p:spPr>
          <a:xfrm>
            <a:off x="258580" y="5402033"/>
            <a:ext cx="8686800" cy="723947"/>
          </a:xfrm>
        </p:spPr>
        <p:txBody>
          <a:bodyPr/>
          <a:lstStyle/>
          <a:p>
            <a:r>
              <a:rPr lang="en-US" sz="1800" b="1" dirty="0" smtClean="0"/>
              <a:t>Figure 1-15 </a:t>
            </a:r>
            <a:r>
              <a:rPr lang="en-US" sz="1800" dirty="0" smtClean="0"/>
              <a:t>You can speak instructions into a microphone or wireless headset and capture live video on a webcam for a video call.</a:t>
            </a:r>
          </a:p>
        </p:txBody>
      </p:sp>
    </p:spTree>
    <p:extLst>
      <p:ext uri="{BB962C8B-B14F-4D97-AF65-F5344CB8AC3E}">
        <p14:creationId xmlns:p14="http://schemas.microsoft.com/office/powerpoint/2010/main" val="3019455743"/>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2849" y="220379"/>
            <a:ext cx="8460151" cy="754328"/>
          </a:xfrm>
        </p:spPr>
        <p:txBody>
          <a:bodyPr/>
          <a:lstStyle/>
          <a:p>
            <a:r>
              <a:rPr lang="en-US" dirty="0"/>
              <a:t>Data and Information </a:t>
            </a:r>
            <a:r>
              <a:rPr lang="en-US" dirty="0" smtClean="0"/>
              <a:t>(6 </a:t>
            </a:r>
            <a:r>
              <a:rPr lang="en-US" dirty="0"/>
              <a:t>of </a:t>
            </a:r>
            <a:r>
              <a:rPr lang="en-US" dirty="0" smtClean="0"/>
              <a:t>14)</a:t>
            </a:r>
            <a:endParaRPr lang="en-US" dirty="0"/>
          </a:p>
        </p:txBody>
      </p:sp>
      <p:sp>
        <p:nvSpPr>
          <p:cNvPr id="9" name="Content Placeholder 8"/>
          <p:cNvSpPr>
            <a:spLocks noGrp="1"/>
          </p:cNvSpPr>
          <p:nvPr>
            <p:ph sz="quarter" idx="4294967295"/>
          </p:nvPr>
        </p:nvSpPr>
        <p:spPr>
          <a:xfrm>
            <a:off x="302849" y="1154732"/>
            <a:ext cx="8612551" cy="1316182"/>
          </a:xfrm>
        </p:spPr>
        <p:txBody>
          <a:bodyPr/>
          <a:lstStyle/>
          <a:p>
            <a:pPr lvl="0"/>
            <a:r>
              <a:rPr lang="en-US" dirty="0"/>
              <a:t>A scanner is a light-sensing input device that converts printed text and images into a form the computer can </a:t>
            </a:r>
            <a:r>
              <a:rPr lang="en-US" dirty="0" smtClean="0"/>
              <a:t>process</a:t>
            </a:r>
            <a:endParaRPr lang="en-US" dirty="0"/>
          </a:p>
        </p:txBody>
      </p:sp>
      <p:pic>
        <p:nvPicPr>
          <p:cNvPr id="10" name="Picture Placeholder 9" descr="A photo shows a scanne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239064" y="2553239"/>
            <a:ext cx="3066907" cy="3161761"/>
          </a:xfrm>
        </p:spPr>
      </p:pic>
      <p:sp>
        <p:nvSpPr>
          <p:cNvPr id="5" name="Text Placeholder 4"/>
          <p:cNvSpPr>
            <a:spLocks noGrp="1"/>
          </p:cNvSpPr>
          <p:nvPr>
            <p:ph type="body" sz="half" idx="2"/>
          </p:nvPr>
        </p:nvSpPr>
        <p:spPr>
          <a:xfrm>
            <a:off x="304800" y="5764850"/>
            <a:ext cx="8610600" cy="407350"/>
          </a:xfrm>
        </p:spPr>
        <p:txBody>
          <a:bodyPr/>
          <a:lstStyle/>
          <a:p>
            <a:r>
              <a:rPr lang="en-US" sz="1800" b="1" dirty="0" smtClean="0"/>
              <a:t>Figure 1-16 </a:t>
            </a:r>
            <a:r>
              <a:rPr lang="en-US" sz="1800" dirty="0" smtClean="0"/>
              <a:t>A Scanner.</a:t>
            </a:r>
          </a:p>
        </p:txBody>
      </p:sp>
    </p:spTree>
    <p:extLst>
      <p:ext uri="{BB962C8B-B14F-4D97-AF65-F5344CB8AC3E}">
        <p14:creationId xmlns:p14="http://schemas.microsoft.com/office/powerpoint/2010/main" val="183103256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Information </a:t>
            </a:r>
            <a:r>
              <a:rPr lang="en-US" dirty="0" smtClean="0"/>
              <a:t>(7 </a:t>
            </a:r>
            <a:r>
              <a:rPr lang="en-US" dirty="0"/>
              <a:t>of </a:t>
            </a:r>
            <a:r>
              <a:rPr lang="en-US" dirty="0" smtClean="0"/>
              <a:t>14)</a:t>
            </a:r>
            <a:endParaRPr lang="en-US" dirty="0"/>
          </a:p>
        </p:txBody>
      </p:sp>
      <p:sp>
        <p:nvSpPr>
          <p:cNvPr id="6" name="Content Placeholder 5"/>
          <p:cNvSpPr>
            <a:spLocks noGrp="1"/>
          </p:cNvSpPr>
          <p:nvPr>
            <p:ph idx="1"/>
          </p:nvPr>
        </p:nvSpPr>
        <p:spPr/>
        <p:txBody>
          <a:bodyPr/>
          <a:lstStyle/>
          <a:p>
            <a:r>
              <a:rPr lang="en-US" sz="2800" dirty="0"/>
              <a:t>An </a:t>
            </a:r>
            <a:r>
              <a:rPr lang="en-US" sz="2800" b="1" dirty="0"/>
              <a:t>output device </a:t>
            </a:r>
            <a:r>
              <a:rPr lang="en-US" sz="2800" dirty="0"/>
              <a:t>is any hardware component that conveys information from a computer or mobile device to one or more people</a:t>
            </a:r>
          </a:p>
          <a:p>
            <a:r>
              <a:rPr lang="en-US" sz="2800" dirty="0"/>
              <a:t>A </a:t>
            </a:r>
            <a:r>
              <a:rPr lang="en-US" sz="2800" b="1" dirty="0"/>
              <a:t>printer</a:t>
            </a:r>
            <a:r>
              <a:rPr lang="en-US" sz="2800" dirty="0">
                <a:solidFill>
                  <a:schemeClr val="accent6">
                    <a:lumMod val="75000"/>
                  </a:schemeClr>
                </a:solidFill>
              </a:rPr>
              <a:t> </a:t>
            </a:r>
            <a:r>
              <a:rPr lang="en-US" sz="2800" dirty="0"/>
              <a:t>is an output device that produces text and graphics on a physical medium, such as paper or other material</a:t>
            </a:r>
          </a:p>
          <a:p>
            <a:pPr lvl="1"/>
            <a:r>
              <a:rPr lang="en-US" dirty="0"/>
              <a:t>A 3-D printer can print solid objects, such as clothing, prosthetics, eyewear, implants, toys, parts, prototypes, and </a:t>
            </a:r>
            <a:r>
              <a:rPr lang="en-US" dirty="0" smtClean="0"/>
              <a:t>more</a:t>
            </a:r>
            <a:endParaRPr lang="en-US" dirty="0"/>
          </a:p>
        </p:txBody>
      </p:sp>
    </p:spTree>
    <p:extLst>
      <p:ext uri="{BB962C8B-B14F-4D97-AF65-F5344CB8AC3E}">
        <p14:creationId xmlns:p14="http://schemas.microsoft.com/office/powerpoint/2010/main" val="415738763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 (1 of 3)</a:t>
            </a:r>
          </a:p>
        </p:txBody>
      </p:sp>
      <p:sp>
        <p:nvSpPr>
          <p:cNvPr id="3" name="Content Placeholder 2"/>
          <p:cNvSpPr>
            <a:spLocks noGrp="1"/>
          </p:cNvSpPr>
          <p:nvPr>
            <p:ph idx="1"/>
          </p:nvPr>
        </p:nvSpPr>
        <p:spPr/>
        <p:txBody>
          <a:bodyPr/>
          <a:lstStyle/>
          <a:p>
            <a:pPr lvl="0"/>
            <a:r>
              <a:rPr lang="en-US" sz="2800" dirty="0"/>
              <a:t>Differentiate among laptops, tablets, desktops, and servers</a:t>
            </a:r>
          </a:p>
          <a:p>
            <a:pPr lvl="0"/>
            <a:r>
              <a:rPr lang="en-US" sz="2800" dirty="0"/>
              <a:t>Describe the purpose and uses of smartphones, digital cameras, portable and digital media players, e-book readers, wearable devices, and game devices</a:t>
            </a:r>
          </a:p>
          <a:p>
            <a:pPr lvl="0"/>
            <a:r>
              <a:rPr lang="en-US" sz="2800" dirty="0"/>
              <a:t>Describe the relationship between data and information</a:t>
            </a:r>
          </a:p>
          <a:p>
            <a:pPr lvl="0"/>
            <a:r>
              <a:rPr lang="en-US" sz="2800" dirty="0"/>
              <a:t>Briefly explain various input options</a:t>
            </a:r>
          </a:p>
        </p:txBody>
      </p:sp>
    </p:spTree>
    <p:extLst>
      <p:ext uri="{BB962C8B-B14F-4D97-AF65-F5344CB8AC3E}">
        <p14:creationId xmlns:p14="http://schemas.microsoft.com/office/powerpoint/2010/main" val="1200233653"/>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36791"/>
            <a:ext cx="8381999" cy="754328"/>
          </a:xfrm>
        </p:spPr>
        <p:txBody>
          <a:bodyPr/>
          <a:lstStyle/>
          <a:p>
            <a:r>
              <a:rPr lang="en-US" dirty="0"/>
              <a:t>Data and Information </a:t>
            </a:r>
            <a:r>
              <a:rPr lang="en-US" dirty="0" smtClean="0"/>
              <a:t>(8 </a:t>
            </a:r>
            <a:r>
              <a:rPr lang="en-US" dirty="0"/>
              <a:t>of </a:t>
            </a:r>
            <a:r>
              <a:rPr lang="en-US" dirty="0" smtClean="0"/>
              <a:t>14)</a:t>
            </a:r>
            <a:endParaRPr lang="en-US" dirty="0"/>
          </a:p>
        </p:txBody>
      </p:sp>
      <p:pic>
        <p:nvPicPr>
          <p:cNvPr id="11" name="Picture Placeholder 10" descr="An illustration shows two photos of different types of printers. The first photo shows a printer printing a color photograph. The second photo shows a 3-D printer producing a 3-D solid model. "/>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367952" y="1319996"/>
            <a:ext cx="6230451" cy="4045490"/>
          </a:xfrm>
        </p:spPr>
      </p:pic>
      <p:sp>
        <p:nvSpPr>
          <p:cNvPr id="5" name="Text Placeholder 4"/>
          <p:cNvSpPr>
            <a:spLocks noGrp="1"/>
          </p:cNvSpPr>
          <p:nvPr>
            <p:ph type="body" sz="half" idx="2"/>
          </p:nvPr>
        </p:nvSpPr>
        <p:spPr>
          <a:xfrm>
            <a:off x="381000" y="5426786"/>
            <a:ext cx="8534400" cy="745414"/>
          </a:xfrm>
        </p:spPr>
        <p:txBody>
          <a:bodyPr/>
          <a:lstStyle/>
          <a:p>
            <a:r>
              <a:rPr lang="en-US" sz="1800" b="1" dirty="0" smtClean="0"/>
              <a:t>Figure 1-17 </a:t>
            </a:r>
            <a:r>
              <a:rPr lang="en-US" sz="1800" dirty="0" smtClean="0"/>
              <a:t>A printer can produce a variety of printed output including photos and 3-D solid objects.</a:t>
            </a:r>
          </a:p>
        </p:txBody>
      </p:sp>
    </p:spTree>
    <p:extLst>
      <p:ext uri="{BB962C8B-B14F-4D97-AF65-F5344CB8AC3E}">
        <p14:creationId xmlns:p14="http://schemas.microsoft.com/office/powerpoint/2010/main" val="425393129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685800"/>
          </a:xfrm>
        </p:spPr>
        <p:txBody>
          <a:bodyPr>
            <a:noAutofit/>
          </a:bodyPr>
          <a:lstStyle/>
          <a:p>
            <a:r>
              <a:rPr lang="en-US" dirty="0"/>
              <a:t>Data and Information </a:t>
            </a:r>
            <a:r>
              <a:rPr lang="en-US" dirty="0" smtClean="0"/>
              <a:t>(9 </a:t>
            </a:r>
            <a:r>
              <a:rPr lang="en-US" dirty="0"/>
              <a:t>of </a:t>
            </a:r>
            <a:r>
              <a:rPr lang="en-US" dirty="0" smtClean="0"/>
              <a:t>14)</a:t>
            </a:r>
            <a:endParaRPr lang="en-US" dirty="0"/>
          </a:p>
        </p:txBody>
      </p:sp>
      <p:sp>
        <p:nvSpPr>
          <p:cNvPr id="8" name="Content Placeholder 7"/>
          <p:cNvSpPr>
            <a:spLocks noGrp="1"/>
          </p:cNvSpPr>
          <p:nvPr>
            <p:ph sz="quarter" idx="4294967295"/>
          </p:nvPr>
        </p:nvSpPr>
        <p:spPr>
          <a:xfrm>
            <a:off x="304801" y="992029"/>
            <a:ext cx="8534400" cy="989171"/>
          </a:xfrm>
        </p:spPr>
        <p:txBody>
          <a:bodyPr/>
          <a:lstStyle/>
          <a:p>
            <a:pPr lvl="0"/>
            <a:r>
              <a:rPr lang="en-US" sz="2800" dirty="0"/>
              <a:t>A display is an output device that visually conveys text, graphics, and video </a:t>
            </a:r>
            <a:r>
              <a:rPr lang="en-US" sz="2800" dirty="0" smtClean="0"/>
              <a:t>information</a:t>
            </a:r>
            <a:endParaRPr lang="en-US" sz="2800" dirty="0"/>
          </a:p>
        </p:txBody>
      </p:sp>
      <p:pic>
        <p:nvPicPr>
          <p:cNvPr id="10" name="Picture Placeholder 9" descr="An illustration shows five photos of different display screens: a smartphone display, a digital camera display, a tablet display, a laptop display, and a monitor display."/>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958340" y="2133600"/>
            <a:ext cx="553212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half" idx="2"/>
          </p:nvPr>
        </p:nvSpPr>
        <p:spPr>
          <a:xfrm>
            <a:off x="550718" y="5554624"/>
            <a:ext cx="7966364" cy="617576"/>
          </a:xfrm>
        </p:spPr>
        <p:txBody>
          <a:bodyPr/>
          <a:lstStyle/>
          <a:p>
            <a:r>
              <a:rPr lang="en-US" sz="1800" b="1" dirty="0" smtClean="0"/>
              <a:t>Figure 1-18 </a:t>
            </a:r>
            <a:r>
              <a:rPr lang="en-US" sz="1800" dirty="0" smtClean="0"/>
              <a:t>Displays vary depending on the computer or mobile device.</a:t>
            </a:r>
          </a:p>
        </p:txBody>
      </p:sp>
    </p:spTree>
    <p:extLst>
      <p:ext uri="{BB962C8B-B14F-4D97-AF65-F5344CB8AC3E}">
        <p14:creationId xmlns:p14="http://schemas.microsoft.com/office/powerpoint/2010/main" val="372405971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685800"/>
          </a:xfrm>
        </p:spPr>
        <p:txBody>
          <a:bodyPr>
            <a:noAutofit/>
          </a:bodyPr>
          <a:lstStyle/>
          <a:p>
            <a:r>
              <a:rPr lang="en-US" dirty="0"/>
              <a:t>Data and Information </a:t>
            </a:r>
            <a:r>
              <a:rPr lang="en-US" dirty="0" smtClean="0"/>
              <a:t>(9 </a:t>
            </a:r>
            <a:r>
              <a:rPr lang="en-US" dirty="0"/>
              <a:t>of </a:t>
            </a:r>
            <a:r>
              <a:rPr lang="en-US" dirty="0" smtClean="0"/>
              <a:t>14)</a:t>
            </a:r>
            <a:endParaRPr lang="en-US" dirty="0"/>
          </a:p>
        </p:txBody>
      </p:sp>
      <p:sp>
        <p:nvSpPr>
          <p:cNvPr id="8" name="Content Placeholder 7"/>
          <p:cNvSpPr>
            <a:spLocks noGrp="1"/>
          </p:cNvSpPr>
          <p:nvPr>
            <p:ph sz="quarter" idx="4294967295"/>
          </p:nvPr>
        </p:nvSpPr>
        <p:spPr>
          <a:xfrm>
            <a:off x="304801" y="992029"/>
            <a:ext cx="8534400" cy="989171"/>
          </a:xfrm>
        </p:spPr>
        <p:txBody>
          <a:bodyPr/>
          <a:lstStyle/>
          <a:p>
            <a:pPr lvl="0"/>
            <a:r>
              <a:rPr lang="en-US" sz="2800" dirty="0"/>
              <a:t>A display is an output device that visually conveys text, graphics, and video </a:t>
            </a:r>
            <a:r>
              <a:rPr lang="en-US" sz="2800" dirty="0" smtClean="0"/>
              <a:t>information</a:t>
            </a:r>
            <a:endParaRPr lang="en-US" sz="2800" dirty="0"/>
          </a:p>
        </p:txBody>
      </p:sp>
      <p:pic>
        <p:nvPicPr>
          <p:cNvPr id="10" name="Picture Placeholder 9" descr="An illustration shows five photos of different display screens: a smartphone display, a digital camera display, a tablet display, a laptop display, and a monitor display."/>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958340" y="2133600"/>
            <a:ext cx="553212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half" idx="2"/>
          </p:nvPr>
        </p:nvSpPr>
        <p:spPr>
          <a:xfrm>
            <a:off x="550718" y="5554624"/>
            <a:ext cx="7966364" cy="617576"/>
          </a:xfrm>
        </p:spPr>
        <p:txBody>
          <a:bodyPr/>
          <a:lstStyle/>
          <a:p>
            <a:r>
              <a:rPr lang="en-US" sz="1800" b="1" dirty="0" smtClean="0"/>
              <a:t>Figure 1-18 </a:t>
            </a:r>
            <a:r>
              <a:rPr lang="en-US" sz="1800" dirty="0" smtClean="0"/>
              <a:t>Displays vary depending on the computer or mobile device.</a:t>
            </a:r>
          </a:p>
        </p:txBody>
      </p:sp>
    </p:spTree>
    <p:extLst>
      <p:ext uri="{BB962C8B-B14F-4D97-AF65-F5344CB8AC3E}">
        <p14:creationId xmlns:p14="http://schemas.microsoft.com/office/powerpoint/2010/main" val="333172906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title"/>
          </p:nvPr>
        </p:nvSpPr>
        <p:spPr>
          <a:xfrm>
            <a:off x="381000" y="228600"/>
            <a:ext cx="8458199" cy="685753"/>
          </a:xfrm>
        </p:spPr>
        <p:txBody>
          <a:bodyPr/>
          <a:lstStyle/>
          <a:p>
            <a:r>
              <a:rPr lang="en-US" dirty="0"/>
              <a:t>Data and Information </a:t>
            </a:r>
            <a:r>
              <a:rPr lang="en-US" dirty="0" smtClean="0"/>
              <a:t>(10 of 14)</a:t>
            </a:r>
            <a:endParaRPr lang="en-US" altLang="en-US" dirty="0" smtClean="0"/>
          </a:p>
        </p:txBody>
      </p:sp>
      <p:sp>
        <p:nvSpPr>
          <p:cNvPr id="7" name="Content Placeholder 6"/>
          <p:cNvSpPr>
            <a:spLocks noGrp="1"/>
          </p:cNvSpPr>
          <p:nvPr>
            <p:ph sz="quarter" idx="4294967295"/>
          </p:nvPr>
        </p:nvSpPr>
        <p:spPr>
          <a:xfrm>
            <a:off x="152400" y="1016731"/>
            <a:ext cx="8839200" cy="1820930"/>
          </a:xfrm>
        </p:spPr>
        <p:txBody>
          <a:bodyPr/>
          <a:lstStyle/>
          <a:p>
            <a:pPr lvl="0"/>
            <a:r>
              <a:rPr lang="en-US" sz="2800" dirty="0"/>
              <a:t>Speakers allow you to hear audio such as music, voice, and other sounds</a:t>
            </a:r>
          </a:p>
          <a:p>
            <a:pPr lvl="1"/>
            <a:r>
              <a:rPr lang="en-US" dirty="0"/>
              <a:t>Earbuds</a:t>
            </a:r>
          </a:p>
          <a:p>
            <a:pPr lvl="1"/>
            <a:r>
              <a:rPr lang="en-US" dirty="0" smtClean="0"/>
              <a:t>Headphones</a:t>
            </a:r>
            <a:endParaRPr lang="en-US" dirty="0"/>
          </a:p>
        </p:txBody>
      </p:sp>
      <p:pic>
        <p:nvPicPr>
          <p:cNvPr id="10" name="Picture Placeholder 9" descr="An illustration shows two people wearing headphones and working on computers in a workspace.&#10;"/>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355987" y="2869899"/>
            <a:ext cx="3726907" cy="253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half" idx="2"/>
          </p:nvPr>
        </p:nvSpPr>
        <p:spPr>
          <a:xfrm>
            <a:off x="152400" y="5416497"/>
            <a:ext cx="8839199" cy="755703"/>
          </a:xfrm>
        </p:spPr>
        <p:txBody>
          <a:bodyPr/>
          <a:lstStyle/>
          <a:p>
            <a:r>
              <a:rPr lang="en-US" sz="1800" b="1" dirty="0" smtClean="0"/>
              <a:t>Figure 1-19 </a:t>
            </a:r>
            <a:r>
              <a:rPr lang="en-US" sz="1800" dirty="0" smtClean="0"/>
              <a:t>In a crowded environment where speakers are not practical, users can wear headphones to hear music, voice, and other audio.</a:t>
            </a:r>
          </a:p>
        </p:txBody>
      </p:sp>
    </p:spTree>
    <p:extLst>
      <p:ext uri="{BB962C8B-B14F-4D97-AF65-F5344CB8AC3E}">
        <p14:creationId xmlns:p14="http://schemas.microsoft.com/office/powerpoint/2010/main" val="384644365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Information (</a:t>
            </a:r>
            <a:r>
              <a:rPr lang="en-US" dirty="0" smtClean="0"/>
              <a:t>11 </a:t>
            </a:r>
            <a:r>
              <a:rPr lang="en-US" dirty="0"/>
              <a:t>of </a:t>
            </a:r>
            <a:r>
              <a:rPr lang="en-US" dirty="0" smtClean="0"/>
              <a:t>14)</a:t>
            </a:r>
            <a:endParaRPr lang="en-US" dirty="0"/>
          </a:p>
        </p:txBody>
      </p:sp>
      <p:sp>
        <p:nvSpPr>
          <p:cNvPr id="3" name="Content Placeholder 2"/>
          <p:cNvSpPr>
            <a:spLocks noGrp="1"/>
          </p:cNvSpPr>
          <p:nvPr>
            <p:ph idx="1"/>
          </p:nvPr>
        </p:nvSpPr>
        <p:spPr/>
        <p:txBody>
          <a:bodyPr/>
          <a:lstStyle/>
          <a:p>
            <a:pPr lvl="0"/>
            <a:r>
              <a:rPr lang="en-US" sz="2800" b="1" dirty="0"/>
              <a:t>Memory</a:t>
            </a:r>
            <a:r>
              <a:rPr lang="en-US" sz="2800" dirty="0"/>
              <a:t> consists of electronic components that store instructions waiting to be executed and the data needed by those instructions</a:t>
            </a:r>
          </a:p>
          <a:p>
            <a:pPr lvl="0"/>
            <a:r>
              <a:rPr lang="en-US" sz="2800" dirty="0"/>
              <a:t>A computer keeps data, instructions, and information on </a:t>
            </a:r>
            <a:r>
              <a:rPr lang="en-US" sz="2800" b="1" dirty="0"/>
              <a:t>storage media</a:t>
            </a:r>
          </a:p>
          <a:p>
            <a:pPr lvl="0"/>
            <a:r>
              <a:rPr lang="en-US" sz="2800" dirty="0"/>
              <a:t>A </a:t>
            </a:r>
            <a:r>
              <a:rPr lang="en-US" sz="2800" b="1" dirty="0"/>
              <a:t>storage device </a:t>
            </a:r>
            <a:r>
              <a:rPr lang="en-US" sz="2800" dirty="0"/>
              <a:t>records (writes) and/or retrieves (reads) items to and from storage media</a:t>
            </a:r>
          </a:p>
        </p:txBody>
      </p:sp>
    </p:spTree>
    <p:extLst>
      <p:ext uri="{BB962C8B-B14F-4D97-AF65-F5344CB8AC3E}">
        <p14:creationId xmlns:p14="http://schemas.microsoft.com/office/powerpoint/2010/main" val="81163442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15189"/>
            <a:ext cx="8032638" cy="1004011"/>
          </a:xfrm>
        </p:spPr>
        <p:txBody>
          <a:bodyPr/>
          <a:lstStyle/>
          <a:p>
            <a:r>
              <a:rPr lang="en-US" dirty="0"/>
              <a:t>Data and Information </a:t>
            </a:r>
            <a:r>
              <a:rPr lang="en-US" dirty="0" smtClean="0"/>
              <a:t>(12 </a:t>
            </a:r>
            <a:r>
              <a:rPr lang="en-US" dirty="0"/>
              <a:t>of </a:t>
            </a:r>
            <a:r>
              <a:rPr lang="en-US" dirty="0" smtClean="0"/>
              <a:t>14)</a:t>
            </a:r>
            <a:endParaRPr lang="en-US" dirty="0"/>
          </a:p>
        </p:txBody>
      </p:sp>
      <p:pic>
        <p:nvPicPr>
          <p:cNvPr id="19" name="Picture Placeholder 18" descr="An illustration shows an open laptop displaying a hard disk that is mounted inside its case. A callout pointing to the hard disk reads, “Hard disk is positioned in base of laptop.”&#10;"/>
          <p:cNvPicPr>
            <a:picLocks noGrp="1" noChangeAspect="1"/>
          </p:cNvPicPr>
          <p:nvPr>
            <p:ph type="pic" sz="quarter" idx="10"/>
          </p:nvPr>
        </p:nvPicPr>
        <p:blipFill>
          <a:blip r:embed="rId2"/>
          <a:stretch>
            <a:fillRect/>
          </a:stretch>
        </p:blipFill>
        <p:spPr>
          <a:xfrm>
            <a:off x="134440" y="1981200"/>
            <a:ext cx="4437560" cy="2842358"/>
          </a:xfrm>
          <a:prstGeom prst="rect">
            <a:avLst/>
          </a:prstGeom>
        </p:spPr>
      </p:pic>
      <p:sp>
        <p:nvSpPr>
          <p:cNvPr id="9" name="Content Placeholder 8"/>
          <p:cNvSpPr>
            <a:spLocks noGrp="1"/>
          </p:cNvSpPr>
          <p:nvPr>
            <p:ph sz="quarter" idx="12"/>
          </p:nvPr>
        </p:nvSpPr>
        <p:spPr>
          <a:xfrm>
            <a:off x="519169" y="5174795"/>
            <a:ext cx="2941499" cy="497652"/>
          </a:xfrm>
        </p:spPr>
        <p:txBody>
          <a:bodyPr/>
          <a:lstStyle/>
          <a:p>
            <a:pPr marL="0" lvl="0" indent="0" algn="ctr">
              <a:buNone/>
            </a:pPr>
            <a:r>
              <a:rPr lang="en-US" dirty="0"/>
              <a:t>Hard </a:t>
            </a:r>
            <a:r>
              <a:rPr lang="en-US" dirty="0" smtClean="0"/>
              <a:t>Disk</a:t>
            </a:r>
            <a:endParaRPr lang="en-US" dirty="0"/>
          </a:p>
        </p:txBody>
      </p:sp>
      <p:sp>
        <p:nvSpPr>
          <p:cNvPr id="10" name="Content Placeholder 9"/>
          <p:cNvSpPr>
            <a:spLocks noGrp="1"/>
          </p:cNvSpPr>
          <p:nvPr>
            <p:ph sz="quarter" idx="13"/>
          </p:nvPr>
        </p:nvSpPr>
        <p:spPr>
          <a:xfrm>
            <a:off x="5562600" y="5174795"/>
            <a:ext cx="2743200" cy="497652"/>
          </a:xfrm>
        </p:spPr>
        <p:txBody>
          <a:bodyPr/>
          <a:lstStyle/>
          <a:p>
            <a:pPr marL="0" lvl="0" indent="0">
              <a:buNone/>
            </a:pPr>
            <a:r>
              <a:rPr lang="en-US" dirty="0"/>
              <a:t>Solid-State </a:t>
            </a:r>
            <a:r>
              <a:rPr lang="en-US" dirty="0" smtClean="0"/>
              <a:t>Drive</a:t>
            </a:r>
            <a:endParaRPr lang="en-US" dirty="0"/>
          </a:p>
        </p:txBody>
      </p:sp>
      <p:pic>
        <p:nvPicPr>
          <p:cNvPr id="23" name="Picture Placeholder 22" descr="An illustration shows two photos – one of a hard disk and the other of a solid-state drive. A callout pointing to the hard disk reads, “Hard disk contains moving parts.” A callout pointing to the solid-state device reads, “SSD contains no moving parts.”&#10;"/>
          <p:cNvPicPr>
            <a:picLocks noGrp="1" noChangeAspect="1"/>
          </p:cNvPicPr>
          <p:nvPr>
            <p:ph type="pic" sz="quarter" idx="11"/>
          </p:nvPr>
        </p:nvPicPr>
        <p:blipFill>
          <a:blip r:embed="rId3"/>
          <a:stretch>
            <a:fillRect/>
          </a:stretch>
        </p:blipFill>
        <p:spPr>
          <a:xfrm>
            <a:off x="4783566" y="1959437"/>
            <a:ext cx="3979434" cy="2864121"/>
          </a:xfrm>
          <a:prstGeom prst="rect">
            <a:avLst/>
          </a:prstGeom>
        </p:spPr>
      </p:pic>
    </p:spTree>
    <p:extLst>
      <p:ext uri="{BB962C8B-B14F-4D97-AF65-F5344CB8AC3E}">
        <p14:creationId xmlns:p14="http://schemas.microsoft.com/office/powerpoint/2010/main" val="262267079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Data and Information (</a:t>
            </a:r>
            <a:r>
              <a:rPr lang="en-US" dirty="0" smtClean="0"/>
              <a:t>13 </a:t>
            </a:r>
            <a:r>
              <a:rPr lang="en-US" dirty="0"/>
              <a:t>of </a:t>
            </a:r>
            <a:r>
              <a:rPr lang="en-US" dirty="0" smtClean="0"/>
              <a:t>14)</a:t>
            </a:r>
            <a:endParaRPr lang="en-US" dirty="0"/>
          </a:p>
        </p:txBody>
      </p:sp>
      <p:pic>
        <p:nvPicPr>
          <p:cNvPr id="15" name="Picture Placeholder 14" descr="A photo shows USB flash drive inserted in USB port. "/>
          <p:cNvPicPr>
            <a:picLocks noGrp="1" noChangeAspect="1"/>
          </p:cNvPicPr>
          <p:nvPr>
            <p:ph type="pic" sz="quarter" idx="10"/>
          </p:nvPr>
        </p:nvPicPr>
        <p:blipFill>
          <a:blip r:embed="rId2"/>
          <a:stretch>
            <a:fillRect/>
          </a:stretch>
        </p:blipFill>
        <p:spPr>
          <a:xfrm>
            <a:off x="162947" y="1672063"/>
            <a:ext cx="4238892" cy="2902718"/>
          </a:xfrm>
          <a:prstGeom prst="rect">
            <a:avLst/>
          </a:prstGeom>
        </p:spPr>
      </p:pic>
      <p:pic>
        <p:nvPicPr>
          <p:cNvPr id="16" name="Picture Placeholder 15" descr="A photo shows a memory card inserted in laptop and digital camera."/>
          <p:cNvPicPr>
            <a:picLocks noGrp="1" noChangeAspect="1"/>
          </p:cNvPicPr>
          <p:nvPr>
            <p:ph type="pic" sz="quarter" idx="11"/>
          </p:nvPr>
        </p:nvPicPr>
        <p:blipFill>
          <a:blip r:embed="rId3"/>
          <a:stretch>
            <a:fillRect/>
          </a:stretch>
        </p:blipFill>
        <p:spPr>
          <a:xfrm>
            <a:off x="4536478" y="1642753"/>
            <a:ext cx="4332568" cy="2961338"/>
          </a:xfrm>
          <a:prstGeom prst="rect">
            <a:avLst/>
          </a:prstGeom>
        </p:spPr>
      </p:pic>
      <p:sp>
        <p:nvSpPr>
          <p:cNvPr id="12" name="Content Placeholder 11"/>
          <p:cNvSpPr>
            <a:spLocks noGrp="1"/>
          </p:cNvSpPr>
          <p:nvPr>
            <p:ph sz="quarter" idx="12"/>
          </p:nvPr>
        </p:nvSpPr>
        <p:spPr>
          <a:xfrm>
            <a:off x="644092" y="4936938"/>
            <a:ext cx="3276601" cy="584436"/>
          </a:xfrm>
        </p:spPr>
        <p:txBody>
          <a:bodyPr/>
          <a:lstStyle/>
          <a:p>
            <a:pPr marL="0" lvl="0" indent="0" algn="ctr">
              <a:buNone/>
            </a:pPr>
            <a:r>
              <a:rPr lang="en-US" dirty="0"/>
              <a:t>USB Flash Drive</a:t>
            </a:r>
          </a:p>
        </p:txBody>
      </p:sp>
      <p:sp>
        <p:nvSpPr>
          <p:cNvPr id="13" name="Content Placeholder 12"/>
          <p:cNvSpPr>
            <a:spLocks noGrp="1"/>
          </p:cNvSpPr>
          <p:nvPr>
            <p:ph sz="quarter" idx="13"/>
          </p:nvPr>
        </p:nvSpPr>
        <p:spPr>
          <a:xfrm>
            <a:off x="4927270" y="4945616"/>
            <a:ext cx="3941776" cy="448681"/>
          </a:xfrm>
        </p:spPr>
        <p:txBody>
          <a:bodyPr/>
          <a:lstStyle/>
          <a:p>
            <a:pPr marL="0" lvl="0" indent="0" algn="ctr">
              <a:buNone/>
            </a:pPr>
            <a:r>
              <a:rPr lang="en-US" dirty="0"/>
              <a:t>Memory </a:t>
            </a:r>
            <a:r>
              <a:rPr lang="en-US" dirty="0" smtClean="0"/>
              <a:t>Card</a:t>
            </a:r>
            <a:endParaRPr lang="en-US" dirty="0"/>
          </a:p>
        </p:txBody>
      </p:sp>
    </p:spTree>
    <p:extLst>
      <p:ext uri="{BB962C8B-B14F-4D97-AF65-F5344CB8AC3E}">
        <p14:creationId xmlns:p14="http://schemas.microsoft.com/office/powerpoint/2010/main" val="411327525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Information (</a:t>
            </a:r>
            <a:r>
              <a:rPr lang="en-US" dirty="0" smtClean="0"/>
              <a:t>14 </a:t>
            </a:r>
            <a:r>
              <a:rPr lang="en-US" dirty="0"/>
              <a:t>of </a:t>
            </a:r>
            <a:r>
              <a:rPr lang="en-US" dirty="0" smtClean="0"/>
              <a:t>14)</a:t>
            </a:r>
            <a:endParaRPr lang="en-US" dirty="0"/>
          </a:p>
        </p:txBody>
      </p:sp>
      <p:pic>
        <p:nvPicPr>
          <p:cNvPr id="8" name="Picture Placeholder 7" descr="A photo shows a DVD being inserted in the DVD drive of a laptop. &#10;"/>
          <p:cNvPicPr>
            <a:picLocks noGrp="1" noChangeAspect="1"/>
          </p:cNvPicPr>
          <p:nvPr>
            <p:ph type="pic" sz="quarter" idx="10"/>
          </p:nvPr>
        </p:nvPicPr>
        <p:blipFill>
          <a:blip r:embed="rId2"/>
          <a:stretch>
            <a:fillRect/>
          </a:stretch>
        </p:blipFill>
        <p:spPr>
          <a:xfrm>
            <a:off x="152400" y="1805164"/>
            <a:ext cx="4295775" cy="2962275"/>
          </a:xfrm>
          <a:prstGeom prst="rect">
            <a:avLst/>
          </a:prstGeom>
        </p:spPr>
      </p:pic>
      <p:pic>
        <p:nvPicPr>
          <p:cNvPr id="9" name="Picture Placeholder 8" descr="&quot;A screenshot of JustCloud.com website shows cloud storage solutions. It shows a login field to obtain free cloud storage, and displays a detailed description on storing flies in the cloud. At the bottom, three steps on the storage process are shown with as follows: &#10;1. Choose your files. This is accompanied by an illustration of a laptop displaying various files.&#10;2. Upload to the cloud. This is accompanied by an illustration of a cloud containing the selected files. &#10;3. Access from anywhere. This is accompanied by an illustration of a smartphone and a tablet displaying the uploaded files. &quot;&#10;"/>
          <p:cNvPicPr>
            <a:picLocks noGrp="1" noChangeAspect="1"/>
          </p:cNvPicPr>
          <p:nvPr>
            <p:ph type="pic" sz="quarter" idx="11"/>
          </p:nvPr>
        </p:nvPicPr>
        <p:blipFill>
          <a:blip r:embed="rId3"/>
          <a:stretch>
            <a:fillRect/>
          </a:stretch>
        </p:blipFill>
        <p:spPr>
          <a:xfrm>
            <a:off x="4693086" y="1779319"/>
            <a:ext cx="4347233" cy="2988120"/>
          </a:xfrm>
          <a:prstGeom prst="rect">
            <a:avLst/>
          </a:prstGeom>
        </p:spPr>
      </p:pic>
      <p:sp>
        <p:nvSpPr>
          <p:cNvPr id="6" name="Content Placeholder 5"/>
          <p:cNvSpPr>
            <a:spLocks noGrp="1"/>
          </p:cNvSpPr>
          <p:nvPr>
            <p:ph sz="quarter" idx="12"/>
          </p:nvPr>
        </p:nvSpPr>
        <p:spPr>
          <a:xfrm>
            <a:off x="762000" y="5085433"/>
            <a:ext cx="3200400" cy="533400"/>
          </a:xfrm>
        </p:spPr>
        <p:txBody>
          <a:bodyPr/>
          <a:lstStyle/>
          <a:p>
            <a:pPr marL="0" lvl="0" indent="0" algn="ctr">
              <a:buNone/>
            </a:pPr>
            <a:r>
              <a:rPr lang="en-US" dirty="0"/>
              <a:t>Optical </a:t>
            </a:r>
            <a:r>
              <a:rPr lang="en-US" dirty="0" smtClean="0"/>
              <a:t>Disc</a:t>
            </a:r>
            <a:endParaRPr lang="en-US" dirty="0"/>
          </a:p>
        </p:txBody>
      </p:sp>
      <p:sp>
        <p:nvSpPr>
          <p:cNvPr id="7" name="Content Placeholder 6"/>
          <p:cNvSpPr>
            <a:spLocks noGrp="1"/>
          </p:cNvSpPr>
          <p:nvPr>
            <p:ph sz="quarter" idx="13"/>
          </p:nvPr>
        </p:nvSpPr>
        <p:spPr>
          <a:xfrm>
            <a:off x="5181600" y="5085433"/>
            <a:ext cx="3370206" cy="533400"/>
          </a:xfrm>
        </p:spPr>
        <p:txBody>
          <a:bodyPr/>
          <a:lstStyle/>
          <a:p>
            <a:pPr marL="0" lvl="0" indent="0" algn="ctr">
              <a:buNone/>
            </a:pPr>
            <a:r>
              <a:rPr lang="en-US" dirty="0"/>
              <a:t>Cloud </a:t>
            </a:r>
            <a:r>
              <a:rPr lang="en-US" dirty="0" smtClean="0"/>
              <a:t>Storage</a:t>
            </a:r>
            <a:endParaRPr lang="en-US" dirty="0"/>
          </a:p>
        </p:txBody>
      </p:sp>
    </p:spTree>
    <p:extLst>
      <p:ext uri="{BB962C8B-B14F-4D97-AF65-F5344CB8AC3E}">
        <p14:creationId xmlns:p14="http://schemas.microsoft.com/office/powerpoint/2010/main" val="219543320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Web (1 of </a:t>
            </a:r>
            <a:r>
              <a:rPr lang="en-US" dirty="0" smtClean="0"/>
              <a:t>8)</a:t>
            </a:r>
            <a:endParaRPr lang="en-US" dirty="0"/>
          </a:p>
        </p:txBody>
      </p:sp>
      <p:sp>
        <p:nvSpPr>
          <p:cNvPr id="9" name="Content Placeholder 8"/>
          <p:cNvSpPr>
            <a:spLocks noGrp="1"/>
          </p:cNvSpPr>
          <p:nvPr>
            <p:ph idx="1"/>
          </p:nvPr>
        </p:nvSpPr>
        <p:spPr/>
        <p:txBody>
          <a:bodyPr/>
          <a:lstStyle/>
          <a:p>
            <a:r>
              <a:rPr lang="en-US" sz="2800" dirty="0"/>
              <a:t>The </a:t>
            </a:r>
            <a:r>
              <a:rPr lang="en-US" sz="2800" b="1" dirty="0"/>
              <a:t>Internet </a:t>
            </a:r>
            <a:r>
              <a:rPr lang="en-US" sz="2800" dirty="0"/>
              <a:t>is a worldwide collection of computer networks that connects millions of businesses, government agencies, educational institutions, and </a:t>
            </a:r>
            <a:r>
              <a:rPr lang="en-US" sz="2800" dirty="0" smtClean="0"/>
              <a:t>individual</a:t>
            </a:r>
            <a:endParaRPr lang="en-US" sz="2800" dirty="0"/>
          </a:p>
        </p:txBody>
      </p:sp>
    </p:spTree>
    <p:extLst>
      <p:ext uri="{BB962C8B-B14F-4D97-AF65-F5344CB8AC3E}">
        <p14:creationId xmlns:p14="http://schemas.microsoft.com/office/powerpoint/2010/main" val="278490123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19168" y="152401"/>
            <a:ext cx="8243831" cy="762000"/>
          </a:xfrm>
        </p:spPr>
        <p:txBody>
          <a:bodyPr/>
          <a:lstStyle/>
          <a:p>
            <a:r>
              <a:rPr lang="en-US" dirty="0"/>
              <a:t>The Web </a:t>
            </a:r>
            <a:r>
              <a:rPr lang="en-US" dirty="0" smtClean="0"/>
              <a:t>(2 </a:t>
            </a:r>
            <a:r>
              <a:rPr lang="en-US" dirty="0"/>
              <a:t>of </a:t>
            </a:r>
            <a:r>
              <a:rPr lang="en-US" dirty="0" smtClean="0"/>
              <a:t>8)</a:t>
            </a:r>
            <a:endParaRPr lang="en-US" dirty="0"/>
          </a:p>
        </p:txBody>
      </p:sp>
      <p:sp>
        <p:nvSpPr>
          <p:cNvPr id="11" name="Text Placeholder 10"/>
          <p:cNvSpPr>
            <a:spLocks noGrp="1"/>
          </p:cNvSpPr>
          <p:nvPr>
            <p:ph type="body" sz="half" idx="2"/>
          </p:nvPr>
        </p:nvSpPr>
        <p:spPr>
          <a:xfrm>
            <a:off x="304800" y="5479402"/>
            <a:ext cx="8610600" cy="692798"/>
          </a:xfrm>
        </p:spPr>
        <p:txBody>
          <a:bodyPr/>
          <a:lstStyle/>
          <a:p>
            <a:r>
              <a:rPr lang="en-US" sz="1800" b="1" dirty="0"/>
              <a:t>Figure 1-27 </a:t>
            </a:r>
            <a:r>
              <a:rPr lang="en-US" sz="1800" dirty="0"/>
              <a:t>The Internet is the largest computer network, connecting millions of computers and devices around the world</a:t>
            </a:r>
            <a:r>
              <a:rPr lang="en-US" sz="1800" dirty="0" smtClean="0"/>
              <a:t>.</a:t>
            </a:r>
            <a:endParaRPr lang="en-US" sz="1800" dirty="0"/>
          </a:p>
        </p:txBody>
      </p:sp>
      <p:pic>
        <p:nvPicPr>
          <p:cNvPr id="16" name="Picture Placeholder 10" descr="An illustration shows an internet network with many desktops, laptops, and mobile phones interconnected through satellites. The illustration shows two satellites sending signals to two receivers and a tower each, four desktops, three laptops and other gadgets interconnected to each other. A world map is shown at the background to indicate the global reach of internet.&#10;"/>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164583" y="1295400"/>
            <a:ext cx="4998217" cy="37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83236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 </a:t>
            </a:r>
            <a:r>
              <a:rPr lang="en-US" dirty="0" smtClean="0"/>
              <a:t>(2 </a:t>
            </a:r>
            <a:r>
              <a:rPr lang="en-US" dirty="0"/>
              <a:t>of </a:t>
            </a:r>
            <a:r>
              <a:rPr lang="en-US" dirty="0" smtClean="0"/>
              <a:t>3)</a:t>
            </a:r>
            <a:endParaRPr lang="en-US" dirty="0"/>
          </a:p>
        </p:txBody>
      </p:sp>
      <p:sp>
        <p:nvSpPr>
          <p:cNvPr id="3" name="Content Placeholder 2"/>
          <p:cNvSpPr>
            <a:spLocks noGrp="1"/>
          </p:cNvSpPr>
          <p:nvPr>
            <p:ph idx="1"/>
          </p:nvPr>
        </p:nvSpPr>
        <p:spPr/>
        <p:txBody>
          <a:bodyPr/>
          <a:lstStyle/>
          <a:p>
            <a:pPr lvl="0"/>
            <a:r>
              <a:rPr lang="en-US" sz="2800" dirty="0"/>
              <a:t>Differentiate the web from the Internet, and describe the relationship among the web, webpages, websites, and web servers</a:t>
            </a:r>
          </a:p>
          <a:p>
            <a:pPr lvl="0"/>
            <a:r>
              <a:rPr lang="en-US" sz="2800" dirty="0"/>
              <a:t>Explain the purpose of a browser, a search engine, and an online social </a:t>
            </a:r>
            <a:r>
              <a:rPr lang="en-US" sz="2800" dirty="0" smtClean="0"/>
              <a:t>network</a:t>
            </a:r>
          </a:p>
          <a:p>
            <a:pPr lvl="0"/>
            <a:r>
              <a:rPr lang="en-US" sz="2800" dirty="0"/>
              <a:t>Briefly describe digital security risks associated with viruses and other malware, privacy, your health, and the environment</a:t>
            </a:r>
          </a:p>
          <a:p>
            <a:pPr lvl="0"/>
            <a:r>
              <a:rPr lang="en-US" sz="2800" dirty="0"/>
              <a:t>Differentiate between an operating system and </a:t>
            </a:r>
            <a:r>
              <a:rPr lang="en-US" sz="2800" dirty="0" smtClean="0"/>
              <a:t>applications</a:t>
            </a:r>
            <a:endParaRPr lang="en-US" sz="2800" dirty="0"/>
          </a:p>
        </p:txBody>
      </p:sp>
    </p:spTree>
    <p:extLst>
      <p:ext uri="{BB962C8B-B14F-4D97-AF65-F5344CB8AC3E}">
        <p14:creationId xmlns:p14="http://schemas.microsoft.com/office/powerpoint/2010/main" val="2839328826"/>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Web </a:t>
            </a:r>
            <a:r>
              <a:rPr lang="en-US" dirty="0" smtClean="0"/>
              <a:t>(3 </a:t>
            </a:r>
            <a:r>
              <a:rPr lang="en-US" dirty="0"/>
              <a:t>of </a:t>
            </a:r>
            <a:r>
              <a:rPr lang="en-US" dirty="0" smtClean="0"/>
              <a:t>8)</a:t>
            </a:r>
            <a:endParaRPr lang="en-US" dirty="0"/>
          </a:p>
        </p:txBody>
      </p:sp>
      <p:sp>
        <p:nvSpPr>
          <p:cNvPr id="7" name="Content Placeholder 6"/>
          <p:cNvSpPr>
            <a:spLocks noGrp="1"/>
          </p:cNvSpPr>
          <p:nvPr>
            <p:ph idx="1"/>
          </p:nvPr>
        </p:nvSpPr>
        <p:spPr/>
        <p:txBody>
          <a:bodyPr/>
          <a:lstStyle/>
          <a:p>
            <a:pPr lvl="0"/>
            <a:r>
              <a:rPr lang="en-US" sz="2800" dirty="0"/>
              <a:t>The World Wide Web (or web, for short) is a global library of information available to anyone connected to the Internet</a:t>
            </a:r>
          </a:p>
          <a:p>
            <a:pPr lvl="0"/>
            <a:r>
              <a:rPr lang="en-US" sz="2800" dirty="0"/>
              <a:t>The </a:t>
            </a:r>
            <a:r>
              <a:rPr lang="en-US" sz="2800" b="1" dirty="0"/>
              <a:t>web</a:t>
            </a:r>
            <a:r>
              <a:rPr lang="en-US" sz="2800" dirty="0"/>
              <a:t> consists of a worldwide collection of electronic documents, each of which is called a </a:t>
            </a:r>
            <a:r>
              <a:rPr lang="en-US" sz="2800" b="1" dirty="0"/>
              <a:t>webpage</a:t>
            </a:r>
            <a:endParaRPr lang="en-US" sz="2800" dirty="0"/>
          </a:p>
          <a:p>
            <a:pPr lvl="0"/>
            <a:r>
              <a:rPr lang="en-US" sz="2800" dirty="0"/>
              <a:t>A </a:t>
            </a:r>
            <a:r>
              <a:rPr lang="en-US" sz="2800" b="1" dirty="0"/>
              <a:t>website</a:t>
            </a:r>
            <a:r>
              <a:rPr lang="en-US" sz="2800" dirty="0"/>
              <a:t> is a collection of related webpages</a:t>
            </a:r>
          </a:p>
          <a:p>
            <a:pPr lvl="0"/>
            <a:r>
              <a:rPr lang="en-US" sz="2800" dirty="0"/>
              <a:t>A </a:t>
            </a:r>
            <a:r>
              <a:rPr lang="en-US" sz="2800" b="1" dirty="0"/>
              <a:t>web server </a:t>
            </a:r>
            <a:r>
              <a:rPr lang="en-US" sz="2800" dirty="0"/>
              <a:t>is a computer that delivers requested webpages to your computer or mobile device</a:t>
            </a:r>
          </a:p>
        </p:txBody>
      </p:sp>
    </p:spTree>
    <p:extLst>
      <p:ext uri="{BB962C8B-B14F-4D97-AF65-F5344CB8AC3E}">
        <p14:creationId xmlns:p14="http://schemas.microsoft.com/office/powerpoint/2010/main" val="166005624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593781" y="304800"/>
            <a:ext cx="8032638" cy="685753"/>
          </a:xfrm>
        </p:spPr>
        <p:txBody>
          <a:bodyPr>
            <a:normAutofit/>
          </a:bodyPr>
          <a:lstStyle/>
          <a:p>
            <a:r>
              <a:rPr lang="en-US" dirty="0"/>
              <a:t>The Web </a:t>
            </a:r>
            <a:r>
              <a:rPr lang="en-US" dirty="0" smtClean="0"/>
              <a:t>(4 </a:t>
            </a:r>
            <a:r>
              <a:rPr lang="en-US" dirty="0"/>
              <a:t>of 8</a:t>
            </a:r>
            <a:r>
              <a:rPr lang="en-US" dirty="0" smtClean="0"/>
              <a:t>)</a:t>
            </a:r>
            <a:endParaRPr lang="en-US" altLang="en-US" dirty="0" smtClean="0"/>
          </a:p>
        </p:txBody>
      </p:sp>
      <p:pic>
        <p:nvPicPr>
          <p:cNvPr id="8" name="Picture Placeholder 7" descr="A screenshot shows callouts pointing to various features of a website. A callout pointing toward the title text reads, “Text.” A callout pointing to an audio link, Listen now, reads, “audio link.” A callout pointing toward illustrative icons reads, “Graphics.” A callout pointing toward a link reads, “Graphics link.” A callout pointing toward a hand-shaped pointer hovering on a link reads, “Pointer on a link.” A callout pointing toward a video thumbnail reads, “Video link.” A callout pointing toward hyperlinked text at the bottom reads, “Text link.”"/>
          <p:cNvPicPr>
            <a:picLocks noGrp="1"/>
          </p:cNvPicPr>
          <p:nvPr>
            <p:ph type="pic" sz="quarter" idx="10"/>
          </p:nvPr>
        </p:nvPicPr>
        <p:blipFill>
          <a:blip r:embed="rId3">
            <a:extLst>
              <a:ext uri="{28A0092B-C50C-407E-A947-70E740481C1C}">
                <a14:useLocalDpi xmlns:a14="http://schemas.microsoft.com/office/drawing/2010/main" val="0"/>
              </a:ext>
            </a:extLst>
          </a:blip>
          <a:srcRect t="1604" b="1604"/>
          <a:stretch>
            <a:fillRect/>
          </a:stretch>
        </p:blipFill>
        <p:spPr bwMode="auto">
          <a:xfrm>
            <a:off x="1017948" y="1524000"/>
            <a:ext cx="7184303" cy="3200400"/>
          </a:xfrm>
          <a:prstGeom prst="rect">
            <a:avLst/>
          </a:prstGeom>
          <a:noFill/>
          <a:ln>
            <a:noFill/>
          </a:ln>
          <a:extLst/>
        </p:spPr>
      </p:pic>
      <p:sp>
        <p:nvSpPr>
          <p:cNvPr id="3" name="Text Placeholder 2"/>
          <p:cNvSpPr>
            <a:spLocks noGrp="1"/>
          </p:cNvSpPr>
          <p:nvPr>
            <p:ph type="body" sz="half" idx="2"/>
          </p:nvPr>
        </p:nvSpPr>
        <p:spPr>
          <a:xfrm>
            <a:off x="304799" y="4962446"/>
            <a:ext cx="8610600" cy="1133554"/>
          </a:xfrm>
        </p:spPr>
        <p:txBody>
          <a:bodyPr/>
          <a:lstStyle/>
          <a:p>
            <a:r>
              <a:rPr lang="en-US" sz="1800" b="1" dirty="0" smtClean="0"/>
              <a:t>Figure 1-28 </a:t>
            </a:r>
            <a:r>
              <a:rPr lang="en-US" sz="1800" dirty="0" smtClean="0"/>
              <a:t>Webpages, such as the one shown here, can display text, graphics, audio, and video on a computer or mobile device. Pointing to a link on the screen typically changes the shape of the pointer to a small hand with a pointing index finger.</a:t>
            </a:r>
          </a:p>
        </p:txBody>
      </p:sp>
    </p:spTree>
    <p:extLst>
      <p:ext uri="{BB962C8B-B14F-4D97-AF65-F5344CB8AC3E}">
        <p14:creationId xmlns:p14="http://schemas.microsoft.com/office/powerpoint/2010/main" val="891325313"/>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6710" y="228600"/>
            <a:ext cx="8835902" cy="685753"/>
          </a:xfrm>
        </p:spPr>
        <p:txBody>
          <a:bodyPr/>
          <a:lstStyle/>
          <a:p>
            <a:r>
              <a:rPr lang="en-US" dirty="0"/>
              <a:t>The Web </a:t>
            </a:r>
            <a:r>
              <a:rPr lang="en-US" dirty="0" smtClean="0"/>
              <a:t>(5 </a:t>
            </a:r>
            <a:r>
              <a:rPr lang="en-US" dirty="0"/>
              <a:t>of </a:t>
            </a:r>
            <a:r>
              <a:rPr lang="en-US" dirty="0" smtClean="0"/>
              <a:t>8)</a:t>
            </a:r>
            <a:endParaRPr lang="en-US" dirty="0"/>
          </a:p>
        </p:txBody>
      </p:sp>
      <p:sp>
        <p:nvSpPr>
          <p:cNvPr id="6" name="Content Placeholder 5"/>
          <p:cNvSpPr>
            <a:spLocks noGrp="1"/>
          </p:cNvSpPr>
          <p:nvPr>
            <p:ph sz="quarter" idx="4294967295"/>
          </p:nvPr>
        </p:nvSpPr>
        <p:spPr>
          <a:xfrm>
            <a:off x="176710" y="1063248"/>
            <a:ext cx="8738690" cy="1454856"/>
          </a:xfrm>
        </p:spPr>
        <p:txBody>
          <a:bodyPr/>
          <a:lstStyle/>
          <a:p>
            <a:pPr lvl="0"/>
            <a:r>
              <a:rPr lang="en-US" sz="2800" dirty="0"/>
              <a:t>A </a:t>
            </a:r>
            <a:r>
              <a:rPr lang="en-US" sz="2800" b="1" dirty="0"/>
              <a:t>browser</a:t>
            </a:r>
            <a:r>
              <a:rPr lang="en-US" sz="2800" dirty="0"/>
              <a:t> is software that enables users with an Internet connection to access and view webpages on a computer or mobile </a:t>
            </a:r>
            <a:r>
              <a:rPr lang="en-US" sz="2800" dirty="0" smtClean="0"/>
              <a:t>device</a:t>
            </a:r>
            <a:endParaRPr lang="en-US" sz="2800" dirty="0"/>
          </a:p>
        </p:txBody>
      </p:sp>
      <p:pic>
        <p:nvPicPr>
          <p:cNvPr id="13" name="Picture Placeholder 12" descr="A screenshot of a website shows seven callouts pointing to different parts of the screen. The first callout reading “browser” points to the browser name at the tab. The back button, close button, and the address of the website in the address bar are labeled by callouts. The webpage content appears in the display area; links in the webpage for different pages are labeled by a callout reading “links.” The vertical scroll bar at the right of the screen is labeled.&#10;"/>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054379" y="2667000"/>
            <a:ext cx="6983352" cy="3275168"/>
          </a:xfrm>
        </p:spPr>
      </p:pic>
    </p:spTree>
    <p:extLst>
      <p:ext uri="{BB962C8B-B14F-4D97-AF65-F5344CB8AC3E}">
        <p14:creationId xmlns:p14="http://schemas.microsoft.com/office/powerpoint/2010/main" val="2418670385"/>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002" y="228600"/>
            <a:ext cx="8435198" cy="838200"/>
          </a:xfrm>
        </p:spPr>
        <p:txBody>
          <a:bodyPr/>
          <a:lstStyle/>
          <a:p>
            <a:r>
              <a:rPr lang="en-US" dirty="0"/>
              <a:t>The Web </a:t>
            </a:r>
            <a:r>
              <a:rPr lang="en-US" dirty="0" smtClean="0"/>
              <a:t>(6 </a:t>
            </a:r>
            <a:r>
              <a:rPr lang="en-US" dirty="0"/>
              <a:t>of </a:t>
            </a:r>
            <a:r>
              <a:rPr lang="en-US" dirty="0" smtClean="0"/>
              <a:t>8)</a:t>
            </a:r>
            <a:endParaRPr lang="en-US" dirty="0"/>
          </a:p>
        </p:txBody>
      </p:sp>
      <p:sp>
        <p:nvSpPr>
          <p:cNvPr id="5" name="Content Placeholder 4"/>
          <p:cNvSpPr>
            <a:spLocks noGrp="1"/>
          </p:cNvSpPr>
          <p:nvPr>
            <p:ph sz="quarter" idx="4294967295"/>
          </p:nvPr>
        </p:nvSpPr>
        <p:spPr>
          <a:xfrm>
            <a:off x="240101" y="1219200"/>
            <a:ext cx="8763000" cy="1295400"/>
          </a:xfrm>
        </p:spPr>
        <p:txBody>
          <a:bodyPr/>
          <a:lstStyle/>
          <a:p>
            <a:r>
              <a:rPr lang="en-US" sz="2800" dirty="0"/>
              <a:t>A </a:t>
            </a:r>
            <a:r>
              <a:rPr lang="en-US" sz="2800" b="1" dirty="0"/>
              <a:t>search engine </a:t>
            </a:r>
            <a:r>
              <a:rPr lang="en-US" sz="2800" dirty="0"/>
              <a:t>is software that finds websites, webpages, images, videos, news, maps, and other information related to a specific </a:t>
            </a:r>
            <a:r>
              <a:rPr lang="en-US" sz="2800" dirty="0" smtClean="0"/>
              <a:t>topic</a:t>
            </a:r>
          </a:p>
        </p:txBody>
      </p:sp>
      <p:pic>
        <p:nvPicPr>
          <p:cNvPr id="10" name="Picture Placeholder 9" descr="A screenshot of the google browser search page shows different parts labeled by six callouts. The first callout reading “browser displays search engine” points to the Google browser name; the second callout reading “search text typed in Search box” points to the search word entered in the search box of the browser; the third callout reading “clicking x clears search box” points to the x symbol given at the right of the search box; the search button next to the search box is labeled by the fourth callout; the search results listed below the search box is labeled by the fifth callout reading “search text suggestions provided by search engine;” the search results appearing at the display area for the search word are labeled by the sixth callout reading &quot;clicking any link in search results displays associated webpage.”&#10;"/>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905000" y="2670958"/>
            <a:ext cx="5205662" cy="3441634"/>
          </a:xfrm>
          <a:prstGeom prst="rect">
            <a:avLst/>
          </a:prstGeom>
        </p:spPr>
      </p:pic>
    </p:spTree>
    <p:extLst>
      <p:ext uri="{BB962C8B-B14F-4D97-AF65-F5344CB8AC3E}">
        <p14:creationId xmlns:p14="http://schemas.microsoft.com/office/powerpoint/2010/main" val="3412093321"/>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Web </a:t>
            </a:r>
            <a:r>
              <a:rPr lang="en-US" dirty="0" smtClean="0"/>
              <a:t>(7 of 8)</a:t>
            </a:r>
            <a:endParaRPr lang="en-US" dirty="0"/>
          </a:p>
        </p:txBody>
      </p:sp>
      <p:sp>
        <p:nvSpPr>
          <p:cNvPr id="5" name="Content Placeholder 4"/>
          <p:cNvSpPr>
            <a:spLocks noGrp="1"/>
          </p:cNvSpPr>
          <p:nvPr>
            <p:ph idx="1"/>
          </p:nvPr>
        </p:nvSpPr>
        <p:spPr>
          <a:xfrm>
            <a:off x="228600" y="1447800"/>
            <a:ext cx="8763000" cy="2676020"/>
          </a:xfrm>
        </p:spPr>
        <p:txBody>
          <a:bodyPr/>
          <a:lstStyle/>
          <a:p>
            <a:r>
              <a:rPr lang="en-US" sz="2800" dirty="0"/>
              <a:t>An </a:t>
            </a:r>
            <a:r>
              <a:rPr lang="en-US" sz="2800" b="1" dirty="0"/>
              <a:t>online social network</a:t>
            </a:r>
            <a:r>
              <a:rPr lang="en-US" sz="2800" dirty="0"/>
              <a:t>, also called a social networking site, is a website that encourages members in its online community to share their interests, ideas, stories, photos, music, and videos with other registered </a:t>
            </a:r>
            <a:r>
              <a:rPr lang="en-US" sz="2800" dirty="0" smtClean="0"/>
              <a:t>users</a:t>
            </a:r>
            <a:endParaRPr lang="en-US" sz="2800" dirty="0"/>
          </a:p>
        </p:txBody>
      </p:sp>
    </p:spTree>
    <p:extLst>
      <p:ext uri="{BB962C8B-B14F-4D97-AF65-F5344CB8AC3E}">
        <p14:creationId xmlns:p14="http://schemas.microsoft.com/office/powerpoint/2010/main" val="267159337"/>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829761"/>
          </a:xfrm>
        </p:spPr>
        <p:txBody>
          <a:bodyPr/>
          <a:lstStyle/>
          <a:p>
            <a:r>
              <a:rPr lang="en-US" dirty="0"/>
              <a:t>The Web </a:t>
            </a:r>
            <a:r>
              <a:rPr lang="en-US" dirty="0" smtClean="0"/>
              <a:t>(8 of 8)</a:t>
            </a:r>
            <a:endParaRPr lang="en-US" dirty="0"/>
          </a:p>
        </p:txBody>
      </p:sp>
      <p:sp>
        <p:nvSpPr>
          <p:cNvPr id="4" name="Text Placeholder 3"/>
          <p:cNvSpPr>
            <a:spLocks noGrp="1"/>
          </p:cNvSpPr>
          <p:nvPr>
            <p:ph type="body" sz="half" idx="2"/>
          </p:nvPr>
        </p:nvSpPr>
        <p:spPr>
          <a:xfrm>
            <a:off x="228600" y="5326313"/>
            <a:ext cx="8686800" cy="845887"/>
          </a:xfrm>
        </p:spPr>
        <p:txBody>
          <a:bodyPr/>
          <a:lstStyle/>
          <a:p>
            <a:r>
              <a:rPr lang="en-US" sz="1800" b="1" dirty="0" smtClean="0"/>
              <a:t>Figure 1-29</a:t>
            </a:r>
            <a:r>
              <a:rPr lang="en-US" sz="1800" dirty="0" smtClean="0"/>
              <a:t> When Facebook users share, comment on, or “like” a post, the post appears on their own personal Facebook pages.</a:t>
            </a:r>
          </a:p>
        </p:txBody>
      </p:sp>
      <p:pic>
        <p:nvPicPr>
          <p:cNvPr id="18" name="Picture 4" descr="A photo shows a smart phone displaying the Facebook social media page. The page shows a Facebook member’s post followed by three links: like, comment, and share. The like option is labeled by a callout reading “friends or followers of member can ‘like’ the post, comment on it, or share it with others.”&#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3099954" y="1215477"/>
            <a:ext cx="2944091" cy="394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2220141"/>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Digital Safety and Security </a:t>
            </a:r>
            <a:r>
              <a:rPr lang="en-US" dirty="0" smtClean="0"/>
              <a:t>(1 </a:t>
            </a:r>
            <a:r>
              <a:rPr lang="en-US" dirty="0"/>
              <a:t>of 2)</a:t>
            </a:r>
          </a:p>
        </p:txBody>
      </p:sp>
      <p:sp>
        <p:nvSpPr>
          <p:cNvPr id="3" name="Content Placeholder 2"/>
          <p:cNvSpPr>
            <a:spLocks noGrp="1"/>
          </p:cNvSpPr>
          <p:nvPr>
            <p:ph idx="1"/>
          </p:nvPr>
        </p:nvSpPr>
        <p:spPr/>
        <p:txBody>
          <a:bodyPr/>
          <a:lstStyle/>
          <a:p>
            <a:r>
              <a:rPr lang="en-US" sz="2800" dirty="0"/>
              <a:t>It is important that users protect their computers and mobile </a:t>
            </a:r>
            <a:r>
              <a:rPr lang="en-US" sz="2800" dirty="0" smtClean="0"/>
              <a:t>devices </a:t>
            </a:r>
          </a:p>
          <a:p>
            <a:pPr lvl="1"/>
            <a:r>
              <a:rPr lang="en-US" dirty="0"/>
              <a:t>Viruses and Other Malware</a:t>
            </a:r>
          </a:p>
          <a:p>
            <a:pPr lvl="1"/>
            <a:r>
              <a:rPr lang="en-US" dirty="0"/>
              <a:t>Privacy</a:t>
            </a:r>
          </a:p>
          <a:p>
            <a:pPr lvl="1"/>
            <a:r>
              <a:rPr lang="en-US" dirty="0"/>
              <a:t>Health Concerns</a:t>
            </a:r>
          </a:p>
          <a:p>
            <a:pPr lvl="1"/>
            <a:r>
              <a:rPr lang="en-US" dirty="0"/>
              <a:t>Environmental </a:t>
            </a:r>
            <a:r>
              <a:rPr lang="en-US" dirty="0" smtClean="0"/>
              <a:t>Issues</a:t>
            </a:r>
            <a:endParaRPr lang="en-US" dirty="0"/>
          </a:p>
        </p:txBody>
      </p:sp>
    </p:spTree>
    <p:extLst>
      <p:ext uri="{BB962C8B-B14F-4D97-AF65-F5344CB8AC3E}">
        <p14:creationId xmlns:p14="http://schemas.microsoft.com/office/powerpoint/2010/main" val="936303877"/>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Autofit/>
          </a:bodyPr>
          <a:lstStyle/>
          <a:p>
            <a:r>
              <a:rPr lang="en-US" dirty="0"/>
              <a:t>Digital Safety and Security </a:t>
            </a:r>
            <a:r>
              <a:rPr lang="en-US" dirty="0" smtClean="0"/>
              <a:t>(2 of </a:t>
            </a:r>
            <a:r>
              <a:rPr lang="en-US" dirty="0"/>
              <a:t>2)</a:t>
            </a:r>
            <a:endParaRPr lang="en-US" altLang="en-US" dirty="0" smtClean="0"/>
          </a:p>
        </p:txBody>
      </p:sp>
      <p:sp>
        <p:nvSpPr>
          <p:cNvPr id="2" name="Content Placeholder 1"/>
          <p:cNvSpPr>
            <a:spLocks noGrp="1"/>
          </p:cNvSpPr>
          <p:nvPr>
            <p:ph idx="1"/>
          </p:nvPr>
        </p:nvSpPr>
        <p:spPr/>
        <p:txBody>
          <a:bodyPr/>
          <a:lstStyle/>
          <a:p>
            <a:r>
              <a:rPr lang="en-US" sz="2800" b="1" dirty="0"/>
              <a:t>Green computing </a:t>
            </a:r>
            <a:r>
              <a:rPr lang="en-US" sz="2800" dirty="0"/>
              <a:t>involves reducing the electricity consumed and environmental waste generated when using a computer</a:t>
            </a:r>
          </a:p>
          <a:p>
            <a:r>
              <a:rPr lang="en-US" sz="2800" dirty="0"/>
              <a:t>Strategies include:</a:t>
            </a:r>
          </a:p>
          <a:p>
            <a:pPr lvl="1"/>
            <a:r>
              <a:rPr lang="en-US" dirty="0"/>
              <a:t>Recycling</a:t>
            </a:r>
          </a:p>
          <a:p>
            <a:pPr lvl="1"/>
            <a:r>
              <a:rPr lang="en-US" dirty="0"/>
              <a:t>Using energy efficient hardware and energy saving features</a:t>
            </a:r>
          </a:p>
          <a:p>
            <a:pPr lvl="1"/>
            <a:r>
              <a:rPr lang="en-US" dirty="0"/>
              <a:t>Regulating manufacturing processes</a:t>
            </a:r>
          </a:p>
          <a:p>
            <a:pPr lvl="1"/>
            <a:r>
              <a:rPr lang="en-US" dirty="0"/>
              <a:t>Extending the life of computers</a:t>
            </a:r>
          </a:p>
          <a:p>
            <a:pPr lvl="1"/>
            <a:r>
              <a:rPr lang="en-US" dirty="0"/>
              <a:t>Immediately donating or properly disposing of replaced </a:t>
            </a:r>
            <a:r>
              <a:rPr lang="en-US" dirty="0" smtClean="0"/>
              <a:t>computers</a:t>
            </a:r>
            <a:endParaRPr lang="en-US" dirty="0"/>
          </a:p>
        </p:txBody>
      </p:sp>
    </p:spTree>
    <p:extLst>
      <p:ext uri="{BB962C8B-B14F-4D97-AF65-F5344CB8AC3E}">
        <p14:creationId xmlns:p14="http://schemas.microsoft.com/office/powerpoint/2010/main" val="3282563681"/>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Programs and Apps </a:t>
            </a:r>
            <a:r>
              <a:rPr lang="en-US" dirty="0" smtClean="0"/>
              <a:t>(1 </a:t>
            </a:r>
            <a:r>
              <a:rPr lang="en-US" dirty="0"/>
              <a:t>of </a:t>
            </a:r>
            <a:r>
              <a:rPr lang="en-US" dirty="0" smtClean="0"/>
              <a:t>6)</a:t>
            </a:r>
            <a:endParaRPr lang="en-US" dirty="0"/>
          </a:p>
        </p:txBody>
      </p:sp>
      <p:sp>
        <p:nvSpPr>
          <p:cNvPr id="25" name="Content Placeholder 24"/>
          <p:cNvSpPr>
            <a:spLocks noGrp="1"/>
          </p:cNvSpPr>
          <p:nvPr>
            <p:ph idx="1"/>
          </p:nvPr>
        </p:nvSpPr>
        <p:spPr/>
        <p:txBody>
          <a:bodyPr/>
          <a:lstStyle/>
          <a:p>
            <a:pPr lvl="0"/>
            <a:r>
              <a:rPr lang="en-US" sz="2800" b="1" dirty="0"/>
              <a:t>Software</a:t>
            </a:r>
            <a:r>
              <a:rPr lang="en-US" sz="2800" dirty="0"/>
              <a:t>, also called a </a:t>
            </a:r>
            <a:r>
              <a:rPr lang="en-US" sz="2800" b="1" dirty="0"/>
              <a:t>program</a:t>
            </a:r>
            <a:r>
              <a:rPr lang="en-US" sz="2800" dirty="0"/>
              <a:t>, tells the computer what tasks to perform and how to perform </a:t>
            </a:r>
            <a:r>
              <a:rPr lang="en-US" sz="2800" dirty="0" smtClean="0"/>
              <a:t>them</a:t>
            </a:r>
          </a:p>
          <a:p>
            <a:pPr lvl="1"/>
            <a:r>
              <a:rPr lang="en-US" b="1" dirty="0"/>
              <a:t>System Software</a:t>
            </a:r>
          </a:p>
          <a:p>
            <a:pPr marL="800100" lvl="1" indent="-342900">
              <a:buFont typeface="Wingdings" pitchFamily="2" charset="2"/>
              <a:buChar char="§"/>
            </a:pPr>
            <a:r>
              <a:rPr lang="en-US" sz="2000" dirty="0"/>
              <a:t>Operating system</a:t>
            </a:r>
          </a:p>
          <a:p>
            <a:pPr marL="800100" lvl="1" indent="-342900">
              <a:buFont typeface="Wingdings" pitchFamily="2" charset="2"/>
              <a:buChar char="§"/>
            </a:pPr>
            <a:r>
              <a:rPr lang="en-US" sz="2000" dirty="0" smtClean="0"/>
              <a:t>Tools</a:t>
            </a:r>
            <a:endParaRPr lang="en-US" sz="2000" dirty="0"/>
          </a:p>
        </p:txBody>
      </p:sp>
    </p:spTree>
    <p:extLst>
      <p:ext uri="{BB962C8B-B14F-4D97-AF65-F5344CB8AC3E}">
        <p14:creationId xmlns:p14="http://schemas.microsoft.com/office/powerpoint/2010/main" val="943122881"/>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4532"/>
            <a:ext cx="8762999" cy="761999"/>
          </a:xfrm>
        </p:spPr>
        <p:txBody>
          <a:bodyPr>
            <a:normAutofit/>
          </a:bodyPr>
          <a:lstStyle/>
          <a:p>
            <a:r>
              <a:rPr lang="en-US" dirty="0"/>
              <a:t>Programs and Apps </a:t>
            </a:r>
            <a:r>
              <a:rPr lang="en-US" dirty="0" smtClean="0"/>
              <a:t>(2 </a:t>
            </a:r>
            <a:r>
              <a:rPr lang="en-US" dirty="0"/>
              <a:t>of </a:t>
            </a:r>
            <a:r>
              <a:rPr lang="en-US" dirty="0" smtClean="0"/>
              <a:t>6)</a:t>
            </a:r>
            <a:endParaRPr lang="en-US" dirty="0"/>
          </a:p>
        </p:txBody>
      </p:sp>
      <p:pic>
        <p:nvPicPr>
          <p:cNvPr id="8" name="Picture Placeholder 7" descr="&quot;An illustration shows the location of the appearance of icons in different operating systems of computers and smart phones as follows:&#10;macOS computers: icons appear at the bottom of the screen as a quick access tool in the home screen;&#10;Windows OS: icons appear at the bottom bar, next to the Start button, and are also available as tiles in the start menu;&#10;Android and iOS: icons appear in a grid format on the home page of a smart phone.&quot;&#10;"/>
          <p:cNvPicPr>
            <a:picLocks noGrp="1" noChangeAspect="1"/>
          </p:cNvPicPr>
          <p:nvPr>
            <p:ph type="pic" sz="quarter" idx="10"/>
          </p:nvPr>
        </p:nvPicPr>
        <p:blipFill>
          <a:blip r:embed="rId2"/>
          <a:stretch>
            <a:fillRect/>
          </a:stretch>
        </p:blipFill>
        <p:spPr>
          <a:xfrm>
            <a:off x="2777034" y="1279843"/>
            <a:ext cx="3513731" cy="3277574"/>
          </a:xfrm>
          <a:prstGeom prst="rect">
            <a:avLst/>
          </a:prstGeom>
        </p:spPr>
      </p:pic>
      <p:sp>
        <p:nvSpPr>
          <p:cNvPr id="4" name="Text Placeholder 3"/>
          <p:cNvSpPr>
            <a:spLocks noGrp="1"/>
          </p:cNvSpPr>
          <p:nvPr>
            <p:ph type="body" sz="half" idx="2"/>
          </p:nvPr>
        </p:nvSpPr>
        <p:spPr>
          <a:xfrm>
            <a:off x="178130" y="5058424"/>
            <a:ext cx="8763000" cy="1113776"/>
          </a:xfrm>
        </p:spPr>
        <p:txBody>
          <a:bodyPr/>
          <a:lstStyle/>
          <a:p>
            <a:r>
              <a:rPr lang="en-US" sz="1800" dirty="0"/>
              <a:t>Figure 1-30 Shown here are the macOS and Windows operating systems for </a:t>
            </a:r>
            <a:r>
              <a:rPr lang="en-US" sz="1800" dirty="0" smtClean="0"/>
              <a:t>laptops and </a:t>
            </a:r>
            <a:r>
              <a:rPr lang="en-US" sz="1800" dirty="0"/>
              <a:t>desktops and the Android and iOS operating systems for smartphones. You </a:t>
            </a:r>
            <a:r>
              <a:rPr lang="en-US" sz="1800" dirty="0" smtClean="0"/>
              <a:t>interact with </a:t>
            </a:r>
            <a:r>
              <a:rPr lang="en-US" sz="1800" dirty="0"/>
              <a:t>these operating system interfaces by clicking or tapping their icons or tiles</a:t>
            </a:r>
            <a:r>
              <a:rPr lang="en-US" sz="1800" dirty="0" smtClean="0"/>
              <a:t>.</a:t>
            </a:r>
            <a:endParaRPr lang="en-US" sz="1800" dirty="0"/>
          </a:p>
        </p:txBody>
      </p:sp>
    </p:spTree>
    <p:extLst>
      <p:ext uri="{BB962C8B-B14F-4D97-AF65-F5344CB8AC3E}">
        <p14:creationId xmlns:p14="http://schemas.microsoft.com/office/powerpoint/2010/main" val="158371042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 </a:t>
            </a:r>
            <a:r>
              <a:rPr lang="en-US" dirty="0" smtClean="0"/>
              <a:t>(3 </a:t>
            </a:r>
            <a:r>
              <a:rPr lang="en-US" dirty="0"/>
              <a:t>of </a:t>
            </a:r>
            <a:r>
              <a:rPr lang="en-US" dirty="0" smtClean="0"/>
              <a:t>3)</a:t>
            </a:r>
            <a:endParaRPr lang="en-US" dirty="0"/>
          </a:p>
        </p:txBody>
      </p:sp>
      <p:sp>
        <p:nvSpPr>
          <p:cNvPr id="3" name="Content Placeholder 2"/>
          <p:cNvSpPr>
            <a:spLocks noGrp="1"/>
          </p:cNvSpPr>
          <p:nvPr>
            <p:ph idx="1"/>
          </p:nvPr>
        </p:nvSpPr>
        <p:spPr/>
        <p:txBody>
          <a:bodyPr/>
          <a:lstStyle/>
          <a:p>
            <a:pPr lvl="0"/>
            <a:r>
              <a:rPr lang="en-US" sz="2800" dirty="0"/>
              <a:t>Differentiate between wired and wireless technologies, and identify reasons individuals and businesses use networks</a:t>
            </a:r>
          </a:p>
          <a:p>
            <a:pPr lvl="0"/>
            <a:r>
              <a:rPr lang="en-US" sz="2800" dirty="0"/>
              <a:t>Discuss how society uses technology in education, government, finance, retail, entertainment, health care, science, travel, publishing, and manufacturing</a:t>
            </a:r>
          </a:p>
          <a:p>
            <a:pPr lvl="0"/>
            <a:r>
              <a:rPr lang="en-US" sz="2800" dirty="0"/>
              <a:t>Identify technology used by home users, small/home office users, mobile users, power users, and enterprise </a:t>
            </a:r>
            <a:r>
              <a:rPr lang="en-US" sz="2800" dirty="0" smtClean="0"/>
              <a:t>users</a:t>
            </a:r>
            <a:endParaRPr lang="en-US" sz="2800" dirty="0"/>
          </a:p>
        </p:txBody>
      </p:sp>
    </p:spTree>
    <p:extLst>
      <p:ext uri="{BB962C8B-B14F-4D97-AF65-F5344CB8AC3E}">
        <p14:creationId xmlns:p14="http://schemas.microsoft.com/office/powerpoint/2010/main" val="2401387057"/>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8600" y="152401"/>
            <a:ext cx="8686799" cy="685800"/>
          </a:xfrm>
        </p:spPr>
        <p:txBody>
          <a:bodyPr/>
          <a:lstStyle/>
          <a:p>
            <a:r>
              <a:rPr lang="en-US" dirty="0"/>
              <a:t>Programs and Apps </a:t>
            </a:r>
            <a:r>
              <a:rPr lang="en-US" dirty="0" smtClean="0"/>
              <a:t>(3 </a:t>
            </a:r>
            <a:r>
              <a:rPr lang="en-US" dirty="0"/>
              <a:t>of </a:t>
            </a:r>
            <a:r>
              <a:rPr lang="en-US" dirty="0" smtClean="0"/>
              <a:t>6)</a:t>
            </a:r>
            <a:endParaRPr lang="en-US" dirty="0"/>
          </a:p>
        </p:txBody>
      </p:sp>
      <p:pic>
        <p:nvPicPr>
          <p:cNvPr id="23" name="Picture Placeholder 22" descr="A screenshot shows an editing software."/>
          <p:cNvPicPr>
            <a:picLocks noGrp="1" noChangeAspect="1"/>
          </p:cNvPicPr>
          <p:nvPr>
            <p:ph type="pic" sz="quarter" idx="10"/>
          </p:nvPr>
        </p:nvPicPr>
        <p:blipFill>
          <a:blip r:embed="rId2"/>
          <a:stretch>
            <a:fillRect/>
          </a:stretch>
        </p:blipFill>
        <p:spPr>
          <a:xfrm>
            <a:off x="2213481" y="2057401"/>
            <a:ext cx="4062876" cy="3038474"/>
          </a:xfrm>
          <a:prstGeom prst="rect">
            <a:avLst/>
          </a:prstGeom>
        </p:spPr>
      </p:pic>
      <p:sp>
        <p:nvSpPr>
          <p:cNvPr id="21" name="Content Placeholder 20"/>
          <p:cNvSpPr>
            <a:spLocks noGrp="1"/>
          </p:cNvSpPr>
          <p:nvPr>
            <p:ph type="body" sz="half" idx="2"/>
          </p:nvPr>
        </p:nvSpPr>
        <p:spPr>
          <a:xfrm>
            <a:off x="228600" y="1143000"/>
            <a:ext cx="8032638" cy="685800"/>
          </a:xfrm>
        </p:spPr>
        <p:txBody>
          <a:bodyPr/>
          <a:lstStyle/>
          <a:p>
            <a:pPr marL="914400" lvl="1" indent="-457200">
              <a:buFont typeface="Arial" charset="0"/>
              <a:buChar char="–"/>
            </a:pPr>
            <a:r>
              <a:rPr lang="en-US" sz="2400" b="1" dirty="0" smtClean="0">
                <a:solidFill>
                  <a:prstClr val="black"/>
                </a:solidFill>
              </a:rPr>
              <a:t>Applications</a:t>
            </a:r>
            <a:endParaRPr lang="en-US" sz="2400" b="1" dirty="0">
              <a:solidFill>
                <a:prstClr val="black"/>
              </a:solidFill>
            </a:endParaRPr>
          </a:p>
        </p:txBody>
      </p:sp>
    </p:spTree>
    <p:extLst>
      <p:ext uri="{BB962C8B-B14F-4D97-AF65-F5344CB8AC3E}">
        <p14:creationId xmlns:p14="http://schemas.microsoft.com/office/powerpoint/2010/main" val="359949091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a:bodyPr>
          <a:lstStyle/>
          <a:p>
            <a:r>
              <a:rPr lang="en-US" dirty="0" smtClean="0"/>
              <a:t>Programs and Apps (4 of 6)</a:t>
            </a:r>
            <a:endParaRPr lang="en-US" altLang="en-US" dirty="0" smtClean="0"/>
          </a:p>
        </p:txBody>
      </p:sp>
      <p:sp>
        <p:nvSpPr>
          <p:cNvPr id="2" name="Content Placeholder 1"/>
          <p:cNvSpPr>
            <a:spLocks noGrp="1"/>
          </p:cNvSpPr>
          <p:nvPr>
            <p:ph idx="1"/>
          </p:nvPr>
        </p:nvSpPr>
        <p:spPr/>
        <p:txBody>
          <a:bodyPr/>
          <a:lstStyle/>
          <a:p>
            <a:r>
              <a:rPr lang="en-US" sz="2800" dirty="0"/>
              <a:t>Installing a program is the process of setting up the program to work with a computer or mobile device, printer, and/or other hardware</a:t>
            </a:r>
          </a:p>
          <a:p>
            <a:r>
              <a:rPr lang="en-US" sz="2800" dirty="0"/>
              <a:t>Once installed, you can run a program so that you can interact with it</a:t>
            </a:r>
          </a:p>
          <a:p>
            <a:r>
              <a:rPr lang="en-US" sz="2800" dirty="0"/>
              <a:t>You interact with a program through its user </a:t>
            </a:r>
            <a:r>
              <a:rPr lang="en-US" sz="2800" dirty="0" smtClean="0"/>
              <a:t>interface</a:t>
            </a:r>
            <a:endParaRPr lang="en-US" sz="2800" dirty="0"/>
          </a:p>
        </p:txBody>
      </p:sp>
    </p:spTree>
    <p:extLst>
      <p:ext uri="{BB962C8B-B14F-4D97-AF65-F5344CB8AC3E}">
        <p14:creationId xmlns:p14="http://schemas.microsoft.com/office/powerpoint/2010/main" val="1707927430"/>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p:txBody>
          <a:bodyPr>
            <a:normAutofit/>
          </a:bodyPr>
          <a:lstStyle/>
          <a:p>
            <a:r>
              <a:rPr lang="en-US" dirty="0"/>
              <a:t>Programs and Apps </a:t>
            </a:r>
            <a:r>
              <a:rPr lang="en-US" dirty="0" smtClean="0"/>
              <a:t>(5 of 6)</a:t>
            </a:r>
            <a:endParaRPr lang="en-US" altLang="en-US" dirty="0" smtClean="0"/>
          </a:p>
        </p:txBody>
      </p:sp>
      <p:sp>
        <p:nvSpPr>
          <p:cNvPr id="6" name="Content Placeholder 5"/>
          <p:cNvSpPr>
            <a:spLocks noGrp="1"/>
          </p:cNvSpPr>
          <p:nvPr>
            <p:ph idx="1"/>
          </p:nvPr>
        </p:nvSpPr>
        <p:spPr>
          <a:xfrm>
            <a:off x="228600" y="1295400"/>
            <a:ext cx="8763000" cy="2253587"/>
          </a:xfrm>
        </p:spPr>
        <p:txBody>
          <a:bodyPr/>
          <a:lstStyle/>
          <a:p>
            <a:r>
              <a:rPr lang="en-US" sz="2800" dirty="0"/>
              <a:t>A software developer, sometimes called a developer or programmer, is someone who develops programs and apps or writes the instructions that direct the computer or mobile device to process data into </a:t>
            </a:r>
            <a:r>
              <a:rPr lang="en-US" sz="2800" dirty="0" smtClean="0"/>
              <a:t>information</a:t>
            </a:r>
            <a:endParaRPr lang="en-US" sz="2800" dirty="0"/>
          </a:p>
        </p:txBody>
      </p:sp>
    </p:spTree>
    <p:extLst>
      <p:ext uri="{BB962C8B-B14F-4D97-AF65-F5344CB8AC3E}">
        <p14:creationId xmlns:p14="http://schemas.microsoft.com/office/powerpoint/2010/main" val="393189246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598" y="152400"/>
            <a:ext cx="8686801" cy="1004011"/>
          </a:xfrm>
        </p:spPr>
        <p:txBody>
          <a:bodyPr/>
          <a:lstStyle/>
          <a:p>
            <a:r>
              <a:rPr lang="en-US" dirty="0"/>
              <a:t>Programs and Apps </a:t>
            </a:r>
            <a:r>
              <a:rPr lang="en-US" dirty="0" smtClean="0"/>
              <a:t>(6 of 6)</a:t>
            </a:r>
            <a:endParaRPr lang="en-US" dirty="0"/>
          </a:p>
        </p:txBody>
      </p:sp>
      <p:sp>
        <p:nvSpPr>
          <p:cNvPr id="7" name="Text Placeholder 6"/>
          <p:cNvSpPr>
            <a:spLocks noGrp="1"/>
          </p:cNvSpPr>
          <p:nvPr>
            <p:ph type="body" sz="half" idx="2"/>
          </p:nvPr>
        </p:nvSpPr>
        <p:spPr>
          <a:xfrm>
            <a:off x="228599" y="5486400"/>
            <a:ext cx="8323207" cy="665175"/>
          </a:xfrm>
        </p:spPr>
        <p:txBody>
          <a:bodyPr/>
          <a:lstStyle/>
          <a:p>
            <a:r>
              <a:rPr lang="en-US" sz="1800" b="1" dirty="0" smtClean="0"/>
              <a:t>Figure 1-31 </a:t>
            </a:r>
            <a:r>
              <a:rPr lang="en-US" sz="1800" dirty="0" smtClean="0"/>
              <a:t>A software developer writes instructions using Visual Basic (a) to create Payroll Information window shown here (b).</a:t>
            </a:r>
            <a:endParaRPr lang="en-US" sz="1800" dirty="0"/>
          </a:p>
        </p:txBody>
      </p:sp>
      <p:pic>
        <p:nvPicPr>
          <p:cNvPr id="2050" name="Picture 2" descr="An illustration shows two screenshots. The first screenshot shows the program coding using visual basic for obtaining input, calculating the values, and for executing and displaying the payroll information window. The second screenshot shows the payroll information window with manual options for Employee Name, House Worked, hourly rate, and calculate button; and automatic calculations of Regular pay, Overtime pay, and Total pay.&#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557" y="1295400"/>
            <a:ext cx="5478843" cy="403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299078"/>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and Networks (1 of </a:t>
            </a:r>
            <a:r>
              <a:rPr lang="en-US" dirty="0" smtClean="0"/>
              <a:t>7)</a:t>
            </a:r>
            <a:endParaRPr lang="en-US" dirty="0"/>
          </a:p>
        </p:txBody>
      </p:sp>
      <p:sp>
        <p:nvSpPr>
          <p:cNvPr id="3" name="Content Placeholder 2"/>
          <p:cNvSpPr>
            <a:spLocks noGrp="1"/>
          </p:cNvSpPr>
          <p:nvPr>
            <p:ph idx="1"/>
          </p:nvPr>
        </p:nvSpPr>
        <p:spPr/>
        <p:txBody>
          <a:bodyPr/>
          <a:lstStyle/>
          <a:p>
            <a:r>
              <a:rPr lang="en-US" sz="2800" dirty="0"/>
              <a:t>In the course of a day, it is likely you use, or use information generated by, one or more of these communications technologies</a:t>
            </a:r>
          </a:p>
          <a:p>
            <a:pPr lvl="1"/>
            <a:r>
              <a:rPr lang="en-US" dirty="0"/>
              <a:t>Chat rooms</a:t>
            </a:r>
          </a:p>
          <a:p>
            <a:pPr lvl="1"/>
            <a:r>
              <a:rPr lang="en-US" dirty="0"/>
              <a:t>Email</a:t>
            </a:r>
          </a:p>
          <a:p>
            <a:pPr lvl="1"/>
            <a:r>
              <a:rPr lang="en-US" dirty="0"/>
              <a:t>Fax</a:t>
            </a:r>
          </a:p>
          <a:p>
            <a:pPr lvl="1"/>
            <a:r>
              <a:rPr lang="en-US" dirty="0"/>
              <a:t>FTP</a:t>
            </a:r>
          </a:p>
          <a:p>
            <a:pPr lvl="1"/>
            <a:r>
              <a:rPr lang="en-US" dirty="0"/>
              <a:t>GPS</a:t>
            </a:r>
          </a:p>
        </p:txBody>
      </p:sp>
    </p:spTree>
    <p:extLst>
      <p:ext uri="{BB962C8B-B14F-4D97-AF65-F5344CB8AC3E}">
        <p14:creationId xmlns:p14="http://schemas.microsoft.com/office/powerpoint/2010/main" val="287789446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and Networks </a:t>
            </a:r>
            <a:r>
              <a:rPr lang="en-US" dirty="0" smtClean="0"/>
              <a:t>(2 </a:t>
            </a:r>
            <a:r>
              <a:rPr lang="en-US" dirty="0"/>
              <a:t>of </a:t>
            </a:r>
            <a:r>
              <a:rPr lang="en-US" dirty="0" smtClean="0"/>
              <a:t>8)</a:t>
            </a:r>
            <a:endParaRPr lang="en-US" dirty="0"/>
          </a:p>
        </p:txBody>
      </p:sp>
      <p:sp>
        <p:nvSpPr>
          <p:cNvPr id="3" name="Content Placeholder 2"/>
          <p:cNvSpPr>
            <a:spLocks noGrp="1"/>
          </p:cNvSpPr>
          <p:nvPr>
            <p:ph idx="1"/>
          </p:nvPr>
        </p:nvSpPr>
        <p:spPr/>
        <p:txBody>
          <a:bodyPr/>
          <a:lstStyle/>
          <a:p>
            <a:pPr lvl="1"/>
            <a:r>
              <a:rPr lang="en-US" dirty="0"/>
              <a:t>Instant messaging</a:t>
            </a:r>
          </a:p>
          <a:p>
            <a:pPr lvl="1"/>
            <a:r>
              <a:rPr lang="en-US" dirty="0"/>
              <a:t>Internet</a:t>
            </a:r>
          </a:p>
          <a:p>
            <a:pPr lvl="1"/>
            <a:r>
              <a:rPr lang="en-US" dirty="0"/>
              <a:t>Newsgroups</a:t>
            </a:r>
          </a:p>
          <a:p>
            <a:pPr lvl="1"/>
            <a:r>
              <a:rPr lang="en-US" dirty="0"/>
              <a:t>RSS</a:t>
            </a:r>
          </a:p>
          <a:p>
            <a:pPr lvl="1"/>
            <a:r>
              <a:rPr lang="en-US" dirty="0"/>
              <a:t>Videoconference</a:t>
            </a:r>
          </a:p>
          <a:p>
            <a:pPr lvl="1"/>
            <a:r>
              <a:rPr lang="en-US" dirty="0"/>
              <a:t>Voice mail</a:t>
            </a:r>
          </a:p>
          <a:p>
            <a:pPr lvl="1"/>
            <a:r>
              <a:rPr lang="en-US" dirty="0" smtClean="0"/>
              <a:t>VoIP</a:t>
            </a:r>
            <a:endParaRPr lang="en-US" dirty="0"/>
          </a:p>
        </p:txBody>
      </p:sp>
    </p:spTree>
    <p:extLst>
      <p:ext uri="{BB962C8B-B14F-4D97-AF65-F5344CB8AC3E}">
        <p14:creationId xmlns:p14="http://schemas.microsoft.com/office/powerpoint/2010/main" val="197139252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Communications and Networks (3 of </a:t>
            </a:r>
            <a:r>
              <a:rPr lang="en-US" dirty="0" smtClean="0"/>
              <a:t>8)</a:t>
            </a:r>
            <a:endParaRPr lang="en-US" dirty="0"/>
          </a:p>
        </p:txBody>
      </p:sp>
      <p:sp>
        <p:nvSpPr>
          <p:cNvPr id="5" name="Content Placeholder 4"/>
          <p:cNvSpPr>
            <a:spLocks noGrp="1"/>
          </p:cNvSpPr>
          <p:nvPr>
            <p:ph idx="1"/>
          </p:nvPr>
        </p:nvSpPr>
        <p:spPr/>
        <p:txBody>
          <a:bodyPr/>
          <a:lstStyle/>
          <a:p>
            <a:r>
              <a:rPr lang="en-US" sz="2800" dirty="0"/>
              <a:t>A </a:t>
            </a:r>
            <a:r>
              <a:rPr lang="en-US" sz="2800" b="1" dirty="0"/>
              <a:t>communications device</a:t>
            </a:r>
            <a:r>
              <a:rPr lang="en-US" sz="2800" dirty="0"/>
              <a:t> is hardware capable of transferring items from computers and devices to transmission media and vice versa</a:t>
            </a:r>
          </a:p>
        </p:txBody>
      </p:sp>
    </p:spTree>
    <p:extLst>
      <p:ext uri="{BB962C8B-B14F-4D97-AF65-F5344CB8AC3E}">
        <p14:creationId xmlns:p14="http://schemas.microsoft.com/office/powerpoint/2010/main" val="834806130"/>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0555"/>
            <a:ext cx="8610600" cy="717645"/>
          </a:xfrm>
        </p:spPr>
        <p:txBody>
          <a:bodyPr>
            <a:noAutofit/>
          </a:bodyPr>
          <a:lstStyle/>
          <a:p>
            <a:r>
              <a:rPr lang="en-US" dirty="0"/>
              <a:t>Communications and Networks </a:t>
            </a:r>
            <a:r>
              <a:rPr lang="en-US" dirty="0" smtClean="0"/>
              <a:t>(4 </a:t>
            </a:r>
            <a:r>
              <a:rPr lang="en-US" dirty="0"/>
              <a:t>of </a:t>
            </a:r>
            <a:r>
              <a:rPr lang="en-US" dirty="0" smtClean="0"/>
              <a:t>8)</a:t>
            </a:r>
            <a:endParaRPr lang="en-US" dirty="0"/>
          </a:p>
        </p:txBody>
      </p:sp>
      <p:sp>
        <p:nvSpPr>
          <p:cNvPr id="4" name="Text Placeholder 3"/>
          <p:cNvSpPr>
            <a:spLocks noGrp="1"/>
          </p:cNvSpPr>
          <p:nvPr>
            <p:ph type="body" sz="half" idx="2"/>
          </p:nvPr>
        </p:nvSpPr>
        <p:spPr>
          <a:xfrm>
            <a:off x="171450" y="5029200"/>
            <a:ext cx="8839200" cy="1160689"/>
          </a:xfrm>
        </p:spPr>
        <p:txBody>
          <a:bodyPr/>
          <a:lstStyle/>
          <a:p>
            <a:r>
              <a:rPr lang="en-US" sz="1800" b="1" dirty="0"/>
              <a:t>Figure 1-32 </a:t>
            </a:r>
            <a:r>
              <a:rPr lang="en-US" sz="1800" dirty="0"/>
              <a:t>Modems, wireless access, and routers are examples of communications devices that enable communications between computers/ mobile devices and the Internet. Notice that some computers and devices communicate via wires, and others communicate wirelessly</a:t>
            </a:r>
            <a:r>
              <a:rPr lang="en-US" sz="1800" dirty="0" smtClean="0"/>
              <a:t>.</a:t>
            </a:r>
            <a:endParaRPr lang="en-US" dirty="0"/>
          </a:p>
        </p:txBody>
      </p:sp>
      <p:pic>
        <p:nvPicPr>
          <p:cNvPr id="8" name="Picture Placeholder 4" descr="An illustration shows the connection of gadgets to the internet as follows: a desktop computer is connected to the internet through a modem by means of cables; a laptop and two smartphones are connected to the internet wirelessly through a combination modem/router/wireless access point.&#10;"/>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347152" y="1359820"/>
            <a:ext cx="4510848" cy="3364580"/>
          </a:xfrm>
        </p:spPr>
      </p:pic>
    </p:spTree>
    <p:extLst>
      <p:ext uri="{BB962C8B-B14F-4D97-AF65-F5344CB8AC3E}">
        <p14:creationId xmlns:p14="http://schemas.microsoft.com/office/powerpoint/2010/main" val="361853229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Communications and Networks </a:t>
            </a:r>
            <a:r>
              <a:rPr lang="en-US" dirty="0" smtClean="0"/>
              <a:t>(5 </a:t>
            </a:r>
            <a:r>
              <a:rPr lang="en-US" dirty="0"/>
              <a:t>of </a:t>
            </a:r>
            <a:r>
              <a:rPr lang="en-US" dirty="0" smtClean="0"/>
              <a:t>8)</a:t>
            </a:r>
            <a:endParaRPr lang="en-US" dirty="0"/>
          </a:p>
        </p:txBody>
      </p:sp>
      <p:sp>
        <p:nvSpPr>
          <p:cNvPr id="11" name="Content Placeholder 10"/>
          <p:cNvSpPr>
            <a:spLocks noGrp="1"/>
          </p:cNvSpPr>
          <p:nvPr>
            <p:ph idx="1"/>
          </p:nvPr>
        </p:nvSpPr>
        <p:spPr/>
        <p:txBody>
          <a:bodyPr/>
          <a:lstStyle/>
          <a:p>
            <a:r>
              <a:rPr lang="en-US" sz="2800" dirty="0"/>
              <a:t>Examples of wireless communications technologies include:</a:t>
            </a:r>
          </a:p>
          <a:p>
            <a:pPr lvl="1"/>
            <a:r>
              <a:rPr lang="en-US" dirty="0"/>
              <a:t>Wi-Fi</a:t>
            </a:r>
          </a:p>
          <a:p>
            <a:pPr lvl="1"/>
            <a:r>
              <a:rPr lang="en-US" dirty="0"/>
              <a:t>Bluetooth</a:t>
            </a:r>
          </a:p>
          <a:p>
            <a:pPr lvl="1"/>
            <a:r>
              <a:rPr lang="en-US" dirty="0"/>
              <a:t>Cellular radio</a:t>
            </a:r>
          </a:p>
        </p:txBody>
      </p:sp>
    </p:spTree>
    <p:extLst>
      <p:ext uri="{BB962C8B-B14F-4D97-AF65-F5344CB8AC3E}">
        <p14:creationId xmlns:p14="http://schemas.microsoft.com/office/powerpoint/2010/main" val="3755588658"/>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7791" y="184285"/>
            <a:ext cx="8835902" cy="730115"/>
          </a:xfrm>
        </p:spPr>
        <p:txBody>
          <a:bodyPr>
            <a:noAutofit/>
          </a:bodyPr>
          <a:lstStyle/>
          <a:p>
            <a:r>
              <a:rPr lang="en-US" dirty="0"/>
              <a:t>Communications and Networks </a:t>
            </a:r>
            <a:r>
              <a:rPr lang="en-US" dirty="0" smtClean="0"/>
              <a:t>(6 </a:t>
            </a:r>
            <a:r>
              <a:rPr lang="en-US" dirty="0"/>
              <a:t>of </a:t>
            </a:r>
            <a:r>
              <a:rPr lang="en-US" dirty="0" smtClean="0"/>
              <a:t>8)</a:t>
            </a:r>
            <a:endParaRPr lang="en-US" dirty="0"/>
          </a:p>
        </p:txBody>
      </p:sp>
      <p:sp>
        <p:nvSpPr>
          <p:cNvPr id="7" name="Content Placeholder 6"/>
          <p:cNvSpPr>
            <a:spLocks noGrp="1"/>
          </p:cNvSpPr>
          <p:nvPr>
            <p:ph sz="quarter" idx="4294967295"/>
          </p:nvPr>
        </p:nvSpPr>
        <p:spPr>
          <a:xfrm>
            <a:off x="151189" y="988248"/>
            <a:ext cx="8822504" cy="1374005"/>
          </a:xfrm>
        </p:spPr>
        <p:txBody>
          <a:bodyPr/>
          <a:lstStyle/>
          <a:p>
            <a:pPr marL="0" indent="0">
              <a:buNone/>
            </a:pPr>
            <a:r>
              <a:rPr lang="en-US" sz="2800" dirty="0"/>
              <a:t>A </a:t>
            </a:r>
            <a:r>
              <a:rPr lang="en-US" sz="2800" b="1" dirty="0"/>
              <a:t>network</a:t>
            </a:r>
            <a:r>
              <a:rPr lang="en-US" sz="2800" dirty="0"/>
              <a:t> is a collection of computers and devices connected together, often wirelessly, via communications devices and transmission </a:t>
            </a:r>
            <a:r>
              <a:rPr lang="en-US" sz="2800" dirty="0" smtClean="0"/>
              <a:t>media</a:t>
            </a:r>
            <a:endParaRPr lang="en-US" sz="2800" dirty="0"/>
          </a:p>
        </p:txBody>
      </p:sp>
      <p:pic>
        <p:nvPicPr>
          <p:cNvPr id="4" name="Picture Placeholder 3" descr="An illustration shows a central connector connected to a printer, client computer, and server computer by cables. It also shows a laptop connected wirelessly. &#10;"/>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819400" y="2590800"/>
            <a:ext cx="3158449" cy="2078182"/>
          </a:xfrm>
        </p:spPr>
      </p:pic>
      <p:sp>
        <p:nvSpPr>
          <p:cNvPr id="8" name="Text Placeholder 1"/>
          <p:cNvSpPr>
            <a:spLocks noGrp="1"/>
          </p:cNvSpPr>
          <p:nvPr>
            <p:ph type="body" sz="half" idx="2"/>
          </p:nvPr>
        </p:nvSpPr>
        <p:spPr>
          <a:xfrm>
            <a:off x="196406" y="5235378"/>
            <a:ext cx="8795194" cy="936822"/>
          </a:xfrm>
        </p:spPr>
        <p:txBody>
          <a:bodyPr/>
          <a:lstStyle/>
          <a:p>
            <a:r>
              <a:rPr lang="en-US" sz="1800" b="1" dirty="0" smtClean="0"/>
              <a:t>Figure 1-33  </a:t>
            </a:r>
            <a:r>
              <a:rPr lang="en-US" sz="1800" dirty="0" smtClean="0"/>
              <a:t>A server manages the resources on a network, and clients access the resources on the server. This network enables three separate computers to share the same printer, one wirelessly.</a:t>
            </a:r>
            <a:endParaRPr lang="en-US" sz="1200" dirty="0"/>
          </a:p>
        </p:txBody>
      </p:sp>
    </p:spTree>
    <p:extLst>
      <p:ext uri="{BB962C8B-B14F-4D97-AF65-F5344CB8AC3E}">
        <p14:creationId xmlns:p14="http://schemas.microsoft.com/office/powerpoint/2010/main" val="1651481486"/>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Today’s Technology (1 of 2)</a:t>
            </a:r>
          </a:p>
        </p:txBody>
      </p:sp>
      <p:sp>
        <p:nvSpPr>
          <p:cNvPr id="7" name="Content Placeholder 6"/>
          <p:cNvSpPr>
            <a:spLocks noGrp="1"/>
          </p:cNvSpPr>
          <p:nvPr>
            <p:ph idx="1"/>
          </p:nvPr>
        </p:nvSpPr>
        <p:spPr/>
        <p:txBody>
          <a:bodyPr/>
          <a:lstStyle/>
          <a:p>
            <a:r>
              <a:rPr lang="en-US" sz="2800" dirty="0"/>
              <a:t>Because technology changes, you must keep up with the changes to remain digitally literate</a:t>
            </a:r>
          </a:p>
          <a:p>
            <a:r>
              <a:rPr lang="en-US" sz="2800" dirty="0"/>
              <a:t>Digital literacy involves having a current knowledge and understanding of computers, mobile devices, the web, and related </a:t>
            </a:r>
            <a:r>
              <a:rPr lang="en-US" sz="2800" dirty="0" smtClean="0"/>
              <a:t>technologies</a:t>
            </a:r>
            <a:endParaRPr lang="en-US" sz="2800" dirty="0"/>
          </a:p>
        </p:txBody>
      </p:sp>
    </p:spTree>
    <p:extLst>
      <p:ext uri="{BB962C8B-B14F-4D97-AF65-F5344CB8AC3E}">
        <p14:creationId xmlns:p14="http://schemas.microsoft.com/office/powerpoint/2010/main" val="1826895691"/>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a:t>Communications and Networks </a:t>
            </a:r>
            <a:r>
              <a:rPr lang="en-US" dirty="0" smtClean="0"/>
              <a:t>(7 of 8)</a:t>
            </a:r>
            <a:endParaRPr lang="en-US" altLang="en-US" dirty="0" smtClean="0"/>
          </a:p>
        </p:txBody>
      </p:sp>
      <p:sp>
        <p:nvSpPr>
          <p:cNvPr id="30723" name="Content Placeholder 2"/>
          <p:cNvSpPr>
            <a:spLocks noGrp="1"/>
          </p:cNvSpPr>
          <p:nvPr>
            <p:ph idx="1"/>
          </p:nvPr>
        </p:nvSpPr>
        <p:spPr/>
        <p:txBody>
          <a:bodyPr/>
          <a:lstStyle/>
          <a:p>
            <a:pPr lvl="0"/>
            <a:r>
              <a:rPr lang="en-US" sz="2800" b="1" dirty="0"/>
              <a:t>Home </a:t>
            </a:r>
            <a:r>
              <a:rPr lang="en-US" sz="2800" b="1" dirty="0" smtClean="0"/>
              <a:t>Networks</a:t>
            </a:r>
          </a:p>
          <a:p>
            <a:pPr lvl="1"/>
            <a:r>
              <a:rPr lang="en-US" dirty="0"/>
              <a:t>Connect to the Internet</a:t>
            </a:r>
          </a:p>
          <a:p>
            <a:pPr lvl="1"/>
            <a:r>
              <a:rPr lang="en-US" dirty="0"/>
              <a:t>Share a single high-speed Internet connection</a:t>
            </a:r>
          </a:p>
          <a:p>
            <a:pPr lvl="1"/>
            <a:r>
              <a:rPr lang="en-US" dirty="0"/>
              <a:t>Access photos, music, videos, and other content</a:t>
            </a:r>
          </a:p>
          <a:p>
            <a:pPr lvl="1"/>
            <a:r>
              <a:rPr lang="en-US" dirty="0"/>
              <a:t>Share devices</a:t>
            </a:r>
          </a:p>
          <a:p>
            <a:pPr lvl="1"/>
            <a:r>
              <a:rPr lang="en-US" dirty="0"/>
              <a:t>Play multiplayer games</a:t>
            </a:r>
          </a:p>
          <a:p>
            <a:pPr lvl="1"/>
            <a:r>
              <a:rPr lang="en-US" dirty="0"/>
              <a:t>Connect game consoles to the Internet</a:t>
            </a:r>
          </a:p>
          <a:p>
            <a:pPr lvl="1"/>
            <a:r>
              <a:rPr lang="en-US" dirty="0"/>
              <a:t>Subscribe to and use VoIP</a:t>
            </a:r>
          </a:p>
          <a:p>
            <a:pPr lvl="1"/>
            <a:r>
              <a:rPr lang="en-US" dirty="0"/>
              <a:t>Interact with other devices in a smart </a:t>
            </a:r>
            <a:r>
              <a:rPr lang="en-US" dirty="0" smtClean="0"/>
              <a:t>home</a:t>
            </a:r>
            <a:endParaRPr lang="en-US" dirty="0"/>
          </a:p>
        </p:txBody>
      </p:sp>
    </p:spTree>
    <p:extLst>
      <p:ext uri="{BB962C8B-B14F-4D97-AF65-F5344CB8AC3E}">
        <p14:creationId xmlns:p14="http://schemas.microsoft.com/office/powerpoint/2010/main" val="1165854396"/>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Communications and Networks </a:t>
            </a:r>
            <a:r>
              <a:rPr lang="en-US" dirty="0" smtClean="0"/>
              <a:t>(8 </a:t>
            </a:r>
            <a:r>
              <a:rPr lang="en-US" dirty="0"/>
              <a:t>of </a:t>
            </a:r>
            <a:r>
              <a:rPr lang="en-US" dirty="0" smtClean="0"/>
              <a:t>8)</a:t>
            </a:r>
            <a:endParaRPr lang="en-US" dirty="0"/>
          </a:p>
        </p:txBody>
      </p:sp>
      <p:sp>
        <p:nvSpPr>
          <p:cNvPr id="7" name="Content Placeholder 6"/>
          <p:cNvSpPr>
            <a:spLocks noGrp="1"/>
          </p:cNvSpPr>
          <p:nvPr>
            <p:ph idx="1"/>
          </p:nvPr>
        </p:nvSpPr>
        <p:spPr/>
        <p:txBody>
          <a:bodyPr/>
          <a:lstStyle/>
          <a:p>
            <a:r>
              <a:rPr lang="en-US" sz="2800" b="1" dirty="0"/>
              <a:t>Business </a:t>
            </a:r>
            <a:r>
              <a:rPr lang="en-US" sz="2800" b="1" dirty="0" smtClean="0"/>
              <a:t>Networks</a:t>
            </a:r>
          </a:p>
          <a:p>
            <a:pPr lvl="1"/>
            <a:r>
              <a:rPr lang="en-US" dirty="0"/>
              <a:t>Facilitate communications</a:t>
            </a:r>
          </a:p>
          <a:p>
            <a:pPr lvl="1"/>
            <a:r>
              <a:rPr lang="en-US" dirty="0"/>
              <a:t>Share hardware</a:t>
            </a:r>
          </a:p>
          <a:p>
            <a:pPr lvl="1"/>
            <a:r>
              <a:rPr lang="en-US" dirty="0"/>
              <a:t>Share data, information, and </a:t>
            </a:r>
            <a:r>
              <a:rPr lang="en-US" dirty="0" smtClean="0"/>
              <a:t>software</a:t>
            </a:r>
            <a:endParaRPr lang="en-US" dirty="0"/>
          </a:p>
        </p:txBody>
      </p:sp>
    </p:spTree>
    <p:extLst>
      <p:ext uri="{BB962C8B-B14F-4D97-AF65-F5344CB8AC3E}">
        <p14:creationId xmlns:p14="http://schemas.microsoft.com/office/powerpoint/2010/main" val="3833977207"/>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Technology Uses</a:t>
            </a:r>
          </a:p>
        </p:txBody>
      </p:sp>
      <p:sp>
        <p:nvSpPr>
          <p:cNvPr id="2" name="Content Placeholder 1"/>
          <p:cNvSpPr>
            <a:spLocks noGrp="1"/>
          </p:cNvSpPr>
          <p:nvPr>
            <p:ph idx="1"/>
          </p:nvPr>
        </p:nvSpPr>
        <p:spPr>
          <a:xfrm>
            <a:off x="152400" y="1219200"/>
            <a:ext cx="8763000" cy="4953000"/>
          </a:xfrm>
        </p:spPr>
        <p:txBody>
          <a:bodyPr/>
          <a:lstStyle/>
          <a:p>
            <a:pPr lvl="0">
              <a:spcBef>
                <a:spcPts val="400"/>
              </a:spcBef>
            </a:pPr>
            <a:r>
              <a:rPr lang="en-US" sz="2800" dirty="0"/>
              <a:t>Education</a:t>
            </a:r>
          </a:p>
          <a:p>
            <a:pPr lvl="0">
              <a:spcBef>
                <a:spcPts val="400"/>
              </a:spcBef>
            </a:pPr>
            <a:r>
              <a:rPr lang="en-US" sz="2800" dirty="0"/>
              <a:t>Government</a:t>
            </a:r>
          </a:p>
          <a:p>
            <a:pPr lvl="0">
              <a:spcBef>
                <a:spcPts val="400"/>
              </a:spcBef>
            </a:pPr>
            <a:r>
              <a:rPr lang="en-US" sz="2800" dirty="0"/>
              <a:t>Finance</a:t>
            </a:r>
          </a:p>
          <a:p>
            <a:pPr lvl="0">
              <a:spcBef>
                <a:spcPts val="400"/>
              </a:spcBef>
            </a:pPr>
            <a:r>
              <a:rPr lang="en-US" sz="2800" dirty="0"/>
              <a:t>Retail</a:t>
            </a:r>
          </a:p>
          <a:p>
            <a:pPr lvl="0">
              <a:spcBef>
                <a:spcPts val="400"/>
              </a:spcBef>
            </a:pPr>
            <a:r>
              <a:rPr lang="en-US" sz="2800" dirty="0"/>
              <a:t>Entertainment</a:t>
            </a:r>
          </a:p>
          <a:p>
            <a:pPr lvl="0">
              <a:spcBef>
                <a:spcPts val="400"/>
              </a:spcBef>
            </a:pPr>
            <a:r>
              <a:rPr lang="en-US" sz="2800" dirty="0"/>
              <a:t>Health Care</a:t>
            </a:r>
          </a:p>
          <a:p>
            <a:pPr lvl="0">
              <a:spcBef>
                <a:spcPts val="400"/>
              </a:spcBef>
            </a:pPr>
            <a:r>
              <a:rPr lang="en-US" sz="2800" dirty="0"/>
              <a:t>Science</a:t>
            </a:r>
          </a:p>
          <a:p>
            <a:pPr lvl="0">
              <a:spcBef>
                <a:spcPts val="400"/>
              </a:spcBef>
            </a:pPr>
            <a:r>
              <a:rPr lang="en-US" sz="2800" dirty="0"/>
              <a:t>Travel</a:t>
            </a:r>
          </a:p>
          <a:p>
            <a:pPr lvl="0">
              <a:spcBef>
                <a:spcPts val="400"/>
              </a:spcBef>
            </a:pPr>
            <a:r>
              <a:rPr lang="en-US" sz="2800" dirty="0"/>
              <a:t>Publishing</a:t>
            </a:r>
          </a:p>
          <a:p>
            <a:pPr lvl="0">
              <a:spcBef>
                <a:spcPts val="400"/>
              </a:spcBef>
            </a:pPr>
            <a:r>
              <a:rPr lang="en-US" sz="2800" dirty="0" smtClean="0"/>
              <a:t>Manufacturing</a:t>
            </a:r>
            <a:endParaRPr lang="en-US" sz="2800" dirty="0"/>
          </a:p>
        </p:txBody>
      </p:sp>
    </p:spTree>
    <p:extLst>
      <p:ext uri="{BB962C8B-B14F-4D97-AF65-F5344CB8AC3E}">
        <p14:creationId xmlns:p14="http://schemas.microsoft.com/office/powerpoint/2010/main" val="3838830451"/>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035" y="226105"/>
            <a:ext cx="8475165" cy="930306"/>
          </a:xfrm>
        </p:spPr>
        <p:txBody>
          <a:bodyPr/>
          <a:lstStyle/>
          <a:p>
            <a:r>
              <a:rPr lang="en-US" dirty="0"/>
              <a:t>Technology </a:t>
            </a:r>
            <a:r>
              <a:rPr lang="en-US" dirty="0" smtClean="0"/>
              <a:t>Users (1 of 3)</a:t>
            </a:r>
            <a:endParaRPr lang="en-US" dirty="0"/>
          </a:p>
        </p:txBody>
      </p:sp>
      <p:sp>
        <p:nvSpPr>
          <p:cNvPr id="6" name="Content Placeholder 5"/>
          <p:cNvSpPr>
            <a:spLocks noGrp="1"/>
          </p:cNvSpPr>
          <p:nvPr>
            <p:ph sz="quarter" idx="12"/>
          </p:nvPr>
        </p:nvSpPr>
        <p:spPr>
          <a:xfrm>
            <a:off x="1066800" y="4714226"/>
            <a:ext cx="2798005" cy="546265"/>
          </a:xfrm>
        </p:spPr>
        <p:txBody>
          <a:bodyPr/>
          <a:lstStyle/>
          <a:p>
            <a:pPr marL="0" lvl="0" indent="0" algn="ctr">
              <a:buNone/>
            </a:pPr>
            <a:r>
              <a:rPr lang="en-US" dirty="0"/>
              <a:t>Home User</a:t>
            </a:r>
          </a:p>
        </p:txBody>
      </p:sp>
      <p:sp>
        <p:nvSpPr>
          <p:cNvPr id="7" name="Content Placeholder 6"/>
          <p:cNvSpPr>
            <a:spLocks noGrp="1"/>
          </p:cNvSpPr>
          <p:nvPr>
            <p:ph sz="quarter" idx="13"/>
          </p:nvPr>
        </p:nvSpPr>
        <p:spPr>
          <a:xfrm>
            <a:off x="4648199" y="4714226"/>
            <a:ext cx="4056007" cy="546265"/>
          </a:xfrm>
        </p:spPr>
        <p:txBody>
          <a:bodyPr/>
          <a:lstStyle/>
          <a:p>
            <a:pPr marL="0" lvl="0" indent="0" algn="ctr">
              <a:buNone/>
            </a:pPr>
            <a:r>
              <a:rPr lang="en-US" dirty="0"/>
              <a:t>Small/Home Office </a:t>
            </a:r>
            <a:r>
              <a:rPr lang="en-US" dirty="0" smtClean="0"/>
              <a:t>User</a:t>
            </a:r>
            <a:endParaRPr lang="en-US" dirty="0"/>
          </a:p>
        </p:txBody>
      </p:sp>
      <p:pic>
        <p:nvPicPr>
          <p:cNvPr id="21" name="Picture Placeholder 20" descr="A photo shows a person working on a laptop."/>
          <p:cNvPicPr>
            <a:picLocks noGrp="1" noChangeAspect="1"/>
          </p:cNvPicPr>
          <p:nvPr>
            <p:ph type="pic" sz="quarter" idx="10"/>
          </p:nvPr>
        </p:nvPicPr>
        <p:blipFill>
          <a:blip r:embed="rId2"/>
          <a:stretch>
            <a:fillRect/>
          </a:stretch>
        </p:blipFill>
        <p:spPr>
          <a:xfrm>
            <a:off x="789402" y="2108540"/>
            <a:ext cx="3352800" cy="2336094"/>
          </a:xfrm>
          <a:prstGeom prst="rect">
            <a:avLst/>
          </a:prstGeom>
        </p:spPr>
      </p:pic>
      <p:pic>
        <p:nvPicPr>
          <p:cNvPr id="23" name="Picture Placeholder 22" descr="A photo shows a person working on a desktop computer at home."/>
          <p:cNvPicPr>
            <a:picLocks noGrp="1" noChangeAspect="1"/>
          </p:cNvPicPr>
          <p:nvPr>
            <p:ph type="pic" sz="quarter" idx="11"/>
          </p:nvPr>
        </p:nvPicPr>
        <p:blipFill>
          <a:blip r:embed="rId3"/>
          <a:stretch>
            <a:fillRect/>
          </a:stretch>
        </p:blipFill>
        <p:spPr>
          <a:xfrm>
            <a:off x="5041078" y="2108540"/>
            <a:ext cx="3270250" cy="2336094"/>
          </a:xfrm>
          <a:prstGeom prst="rect">
            <a:avLst/>
          </a:prstGeom>
        </p:spPr>
      </p:pic>
    </p:spTree>
    <p:extLst>
      <p:ext uri="{BB962C8B-B14F-4D97-AF65-F5344CB8AC3E}">
        <p14:creationId xmlns:p14="http://schemas.microsoft.com/office/powerpoint/2010/main" val="4284994023"/>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Technology Users </a:t>
            </a:r>
            <a:r>
              <a:rPr lang="en-US" dirty="0" smtClean="0"/>
              <a:t>(2 </a:t>
            </a:r>
            <a:r>
              <a:rPr lang="en-US" dirty="0"/>
              <a:t>of 3)</a:t>
            </a:r>
          </a:p>
        </p:txBody>
      </p:sp>
      <p:pic>
        <p:nvPicPr>
          <p:cNvPr id="12" name="Picture Placeholder 11" descr="A photo shows a person using a mobile computer, seated on the banks of a water body."/>
          <p:cNvPicPr>
            <a:picLocks noGrp="1" noChangeAspect="1"/>
          </p:cNvPicPr>
          <p:nvPr>
            <p:ph type="pic" sz="quarter" idx="10"/>
          </p:nvPr>
        </p:nvPicPr>
        <p:blipFill>
          <a:blip r:embed="rId2"/>
          <a:stretch>
            <a:fillRect/>
          </a:stretch>
        </p:blipFill>
        <p:spPr>
          <a:xfrm>
            <a:off x="553698" y="1864703"/>
            <a:ext cx="3713502" cy="2492172"/>
          </a:xfrm>
          <a:prstGeom prst="rect">
            <a:avLst/>
          </a:prstGeom>
        </p:spPr>
      </p:pic>
      <p:pic>
        <p:nvPicPr>
          <p:cNvPr id="16" name="Picture Placeholder 15" descr="A photo shows a person working on a desktop computer."/>
          <p:cNvPicPr>
            <a:picLocks noGrp="1" noChangeAspect="1"/>
          </p:cNvPicPr>
          <p:nvPr>
            <p:ph type="pic" sz="quarter" idx="11"/>
          </p:nvPr>
        </p:nvPicPr>
        <p:blipFill>
          <a:blip r:embed="rId3"/>
          <a:stretch>
            <a:fillRect/>
          </a:stretch>
        </p:blipFill>
        <p:spPr>
          <a:xfrm>
            <a:off x="4724400" y="1864703"/>
            <a:ext cx="3657600" cy="2504750"/>
          </a:xfrm>
          <a:prstGeom prst="rect">
            <a:avLst/>
          </a:prstGeom>
        </p:spPr>
      </p:pic>
      <p:sp>
        <p:nvSpPr>
          <p:cNvPr id="6" name="Content Placeholder 5"/>
          <p:cNvSpPr>
            <a:spLocks noGrp="1"/>
          </p:cNvSpPr>
          <p:nvPr>
            <p:ph sz="quarter" idx="12"/>
          </p:nvPr>
        </p:nvSpPr>
        <p:spPr>
          <a:xfrm>
            <a:off x="914400" y="4648200"/>
            <a:ext cx="3085476" cy="533400"/>
          </a:xfrm>
        </p:spPr>
        <p:txBody>
          <a:bodyPr/>
          <a:lstStyle/>
          <a:p>
            <a:pPr marL="0" lvl="0" indent="0" algn="ctr">
              <a:buNone/>
            </a:pPr>
            <a:r>
              <a:rPr lang="en-US" dirty="0"/>
              <a:t>Mobile</a:t>
            </a:r>
            <a:r>
              <a:rPr lang="en-US" dirty="0">
                <a:solidFill>
                  <a:srgbClr val="FF0000"/>
                </a:solidFill>
              </a:rPr>
              <a:t> </a:t>
            </a:r>
            <a:r>
              <a:rPr lang="en-US" dirty="0"/>
              <a:t>User</a:t>
            </a:r>
          </a:p>
        </p:txBody>
      </p:sp>
      <p:sp>
        <p:nvSpPr>
          <p:cNvPr id="7" name="Content Placeholder 6"/>
          <p:cNvSpPr>
            <a:spLocks noGrp="1"/>
          </p:cNvSpPr>
          <p:nvPr>
            <p:ph sz="quarter" idx="13"/>
          </p:nvPr>
        </p:nvSpPr>
        <p:spPr>
          <a:xfrm>
            <a:off x="5029200" y="4648200"/>
            <a:ext cx="3217807" cy="533400"/>
          </a:xfrm>
        </p:spPr>
        <p:txBody>
          <a:bodyPr/>
          <a:lstStyle/>
          <a:p>
            <a:pPr marL="0" lvl="0" indent="0" algn="ctr">
              <a:buNone/>
            </a:pPr>
            <a:r>
              <a:rPr lang="en-US" dirty="0"/>
              <a:t>Power </a:t>
            </a:r>
            <a:r>
              <a:rPr lang="en-US" dirty="0" smtClean="0"/>
              <a:t>User</a:t>
            </a:r>
            <a:endParaRPr lang="en-US" dirty="0"/>
          </a:p>
        </p:txBody>
      </p:sp>
    </p:spTree>
    <p:extLst>
      <p:ext uri="{BB962C8B-B14F-4D97-AF65-F5344CB8AC3E}">
        <p14:creationId xmlns:p14="http://schemas.microsoft.com/office/powerpoint/2010/main" val="361828320"/>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Technology Users </a:t>
            </a:r>
            <a:r>
              <a:rPr lang="en-US" dirty="0" smtClean="0"/>
              <a:t>(3 of </a:t>
            </a:r>
            <a:r>
              <a:rPr lang="en-US" dirty="0"/>
              <a:t>3)</a:t>
            </a:r>
          </a:p>
        </p:txBody>
      </p:sp>
      <p:pic>
        <p:nvPicPr>
          <p:cNvPr id="12" name="Picture Placeholder 11" descr="A photo shows a woman working in laptop."/>
          <p:cNvPicPr>
            <a:picLocks noGrp="1" noChangeAspect="1"/>
          </p:cNvPicPr>
          <p:nvPr>
            <p:ph type="pic" sz="quarter" idx="10"/>
          </p:nvPr>
        </p:nvPicPr>
        <p:blipFill>
          <a:blip r:embed="rId2"/>
          <a:stretch>
            <a:fillRect/>
          </a:stretch>
        </p:blipFill>
        <p:spPr>
          <a:xfrm>
            <a:off x="2590800" y="1447800"/>
            <a:ext cx="4191000" cy="2905125"/>
          </a:xfrm>
          <a:prstGeom prst="rect">
            <a:avLst/>
          </a:prstGeom>
        </p:spPr>
      </p:pic>
      <p:sp>
        <p:nvSpPr>
          <p:cNvPr id="5" name="Content Placeholder 4"/>
          <p:cNvSpPr>
            <a:spLocks noGrp="1"/>
          </p:cNvSpPr>
          <p:nvPr>
            <p:ph sz="quarter" idx="12"/>
          </p:nvPr>
        </p:nvSpPr>
        <p:spPr>
          <a:xfrm>
            <a:off x="3028950" y="4673084"/>
            <a:ext cx="3371850" cy="660915"/>
          </a:xfrm>
        </p:spPr>
        <p:txBody>
          <a:bodyPr/>
          <a:lstStyle/>
          <a:p>
            <a:pPr marL="0" indent="0" algn="ctr">
              <a:buNone/>
            </a:pPr>
            <a:r>
              <a:rPr lang="en-US" sz="2800" dirty="0"/>
              <a:t>Enterprise </a:t>
            </a:r>
            <a:r>
              <a:rPr lang="en-US" sz="2800" dirty="0" smtClean="0"/>
              <a:t>Use</a:t>
            </a:r>
            <a:endParaRPr lang="en-US" sz="2800" dirty="0"/>
          </a:p>
        </p:txBody>
      </p:sp>
    </p:spTree>
    <p:extLst>
      <p:ext uri="{BB962C8B-B14F-4D97-AF65-F5344CB8AC3E}">
        <p14:creationId xmlns:p14="http://schemas.microsoft.com/office/powerpoint/2010/main" val="1409326255"/>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6" name="Content Placeholder 5"/>
          <p:cNvSpPr>
            <a:spLocks noGrp="1"/>
          </p:cNvSpPr>
          <p:nvPr>
            <p:ph idx="1"/>
          </p:nvPr>
        </p:nvSpPr>
        <p:spPr/>
        <p:txBody>
          <a:bodyPr/>
          <a:lstStyle/>
          <a:p>
            <a:pPr lvl="0"/>
            <a:r>
              <a:rPr lang="en-US" sz="2800" dirty="0"/>
              <a:t>Basic computer concepts</a:t>
            </a:r>
          </a:p>
          <a:p>
            <a:pPr lvl="0"/>
            <a:r>
              <a:rPr lang="en-US" sz="2800" dirty="0"/>
              <a:t>Various methods for input, output, memory, and storage</a:t>
            </a:r>
          </a:p>
          <a:p>
            <a:pPr lvl="0"/>
            <a:r>
              <a:rPr lang="en-US" sz="2800" dirty="0"/>
              <a:t>The Internet</a:t>
            </a:r>
          </a:p>
          <a:p>
            <a:pPr lvl="0"/>
            <a:r>
              <a:rPr lang="en-US" sz="2800" dirty="0"/>
              <a:t>Digital security and safety risks and precautions</a:t>
            </a:r>
          </a:p>
          <a:p>
            <a:pPr lvl="0"/>
            <a:r>
              <a:rPr lang="en-US" sz="2800" dirty="0"/>
              <a:t>Uses of technology applications in </a:t>
            </a:r>
            <a:r>
              <a:rPr lang="en-US" sz="2800" dirty="0" smtClean="0"/>
              <a:t>society</a:t>
            </a:r>
            <a:endParaRPr lang="en-US" sz="2800" dirty="0"/>
          </a:p>
        </p:txBody>
      </p:sp>
    </p:spTree>
    <p:extLst>
      <p:ext uri="{BB962C8B-B14F-4D97-AF65-F5344CB8AC3E}">
        <p14:creationId xmlns:p14="http://schemas.microsoft.com/office/powerpoint/2010/main" val="1002566482"/>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Technology </a:t>
            </a:r>
            <a:r>
              <a:rPr lang="en-US" dirty="0" smtClean="0"/>
              <a:t>(2 of </a:t>
            </a:r>
            <a:r>
              <a:rPr lang="en-US" dirty="0"/>
              <a:t>2)</a:t>
            </a:r>
          </a:p>
        </p:txBody>
      </p:sp>
      <p:pic>
        <p:nvPicPr>
          <p:cNvPr id="7" name="Picture Placeholder 6" descr="An illustration shows three photos that display that use of computers, mobile devices, and apps in daily life. &#10;The first photo shows two college girls working on a computer in a lab. &#10;The second photo shows a middle-aged businessman using his tablet outdoors. &#10;The third photo shows a young man in a coffee shop. An open laptop is placed on the table in front of him and he is shown using his smartphone.  &#10;These photos are surrounded by application icons."/>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069050" y="1324679"/>
            <a:ext cx="4788950" cy="4237921"/>
          </a:xfrm>
        </p:spPr>
      </p:pic>
      <p:sp>
        <p:nvSpPr>
          <p:cNvPr id="5" name="Content Placeholder 4"/>
          <p:cNvSpPr>
            <a:spLocks noGrp="1"/>
          </p:cNvSpPr>
          <p:nvPr>
            <p:ph sz="quarter" idx="4294967295"/>
          </p:nvPr>
        </p:nvSpPr>
        <p:spPr>
          <a:xfrm>
            <a:off x="623454" y="5567638"/>
            <a:ext cx="7897090" cy="604562"/>
          </a:xfrm>
        </p:spPr>
        <p:txBody>
          <a:bodyPr/>
          <a:lstStyle/>
          <a:p>
            <a:pPr marL="0" indent="0">
              <a:buNone/>
            </a:pPr>
            <a:r>
              <a:rPr lang="en-US" sz="1800" b="1" dirty="0"/>
              <a:t>Figure 1-1 </a:t>
            </a:r>
            <a:r>
              <a:rPr lang="en-US" sz="1800" dirty="0"/>
              <a:t>People use a variety of computers, mobile devices, and apps every day</a:t>
            </a:r>
            <a:r>
              <a:rPr lang="en-US" sz="1800" dirty="0" smtClean="0"/>
              <a:t>.</a:t>
            </a:r>
          </a:p>
        </p:txBody>
      </p:sp>
    </p:spTree>
    <p:extLst>
      <p:ext uri="{BB962C8B-B14F-4D97-AF65-F5344CB8AC3E}">
        <p14:creationId xmlns:p14="http://schemas.microsoft.com/office/powerpoint/2010/main" val="2485310681"/>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(1 of 5)</a:t>
            </a:r>
          </a:p>
        </p:txBody>
      </p:sp>
      <p:sp>
        <p:nvSpPr>
          <p:cNvPr id="3" name="Content Placeholder 2"/>
          <p:cNvSpPr>
            <a:spLocks noGrp="1"/>
          </p:cNvSpPr>
          <p:nvPr>
            <p:ph sz="quarter" idx="12"/>
          </p:nvPr>
        </p:nvSpPr>
        <p:spPr>
          <a:xfrm>
            <a:off x="457200" y="1295400"/>
            <a:ext cx="8305800" cy="1371600"/>
          </a:xfrm>
        </p:spPr>
        <p:txBody>
          <a:bodyPr/>
          <a:lstStyle/>
          <a:p>
            <a:r>
              <a:rPr lang="en-US" sz="2800" dirty="0"/>
              <a:t>A </a:t>
            </a:r>
            <a:r>
              <a:rPr lang="en-US" sz="2800" b="1" dirty="0"/>
              <a:t>computer</a:t>
            </a:r>
            <a:r>
              <a:rPr lang="en-US" sz="2800" dirty="0"/>
              <a:t> is an electronic device, operating under the control of instructions stored in its own </a:t>
            </a:r>
            <a:r>
              <a:rPr lang="en-US" sz="2800" dirty="0" smtClean="0"/>
              <a:t>memory</a:t>
            </a:r>
            <a:endParaRPr lang="en-US" sz="2800" dirty="0"/>
          </a:p>
        </p:txBody>
      </p:sp>
      <p:pic>
        <p:nvPicPr>
          <p:cNvPr id="1026" name="Picture 2" descr="A process flow diagram shows three step of operations: Accepts data (input), Processing, Produces information (output).&#1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895600"/>
            <a:ext cx="524827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14923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a:t>
            </a:r>
            <a:r>
              <a:rPr lang="en-US" dirty="0" smtClean="0"/>
              <a:t>(2 </a:t>
            </a:r>
            <a:r>
              <a:rPr lang="en-US" dirty="0"/>
              <a:t>of </a:t>
            </a:r>
            <a:r>
              <a:rPr lang="en-US" dirty="0" smtClean="0"/>
              <a:t>5)</a:t>
            </a:r>
            <a:endParaRPr lang="en-US" dirty="0"/>
          </a:p>
        </p:txBody>
      </p:sp>
      <p:sp>
        <p:nvSpPr>
          <p:cNvPr id="6" name="Content Placeholder 4"/>
          <p:cNvSpPr>
            <a:spLocks noGrp="1"/>
          </p:cNvSpPr>
          <p:nvPr>
            <p:ph sz="quarter" idx="4294967295"/>
          </p:nvPr>
        </p:nvSpPr>
        <p:spPr>
          <a:xfrm>
            <a:off x="457200" y="1670915"/>
            <a:ext cx="2819400" cy="615085"/>
          </a:xfrm>
        </p:spPr>
        <p:txBody>
          <a:bodyPr/>
          <a:lstStyle/>
          <a:p>
            <a:r>
              <a:rPr lang="en-US" sz="2800" b="1" dirty="0" smtClean="0"/>
              <a:t>Laptop</a:t>
            </a:r>
          </a:p>
        </p:txBody>
      </p:sp>
      <p:pic>
        <p:nvPicPr>
          <p:cNvPr id="8" name="Picture Placeholder 7" descr="A photo shows an open laptop with the following parts marked: Screen, Hinge, and Keyboard. "/>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514600" y="2514600"/>
            <a:ext cx="4038600" cy="2514600"/>
          </a:xfrm>
        </p:spPr>
      </p:pic>
      <p:sp>
        <p:nvSpPr>
          <p:cNvPr id="3" name="Text Placeholder 2"/>
          <p:cNvSpPr>
            <a:spLocks noGrp="1"/>
          </p:cNvSpPr>
          <p:nvPr>
            <p:ph type="body" sz="half" idx="2"/>
          </p:nvPr>
        </p:nvSpPr>
        <p:spPr>
          <a:xfrm>
            <a:off x="228601" y="5672444"/>
            <a:ext cx="8762999" cy="499756"/>
          </a:xfrm>
        </p:spPr>
        <p:txBody>
          <a:bodyPr/>
          <a:lstStyle/>
          <a:p>
            <a:r>
              <a:rPr lang="en-US" sz="1800" b="1" dirty="0" smtClean="0"/>
              <a:t>Figure 1-2 </a:t>
            </a:r>
            <a:r>
              <a:rPr lang="en-US" sz="1800" dirty="0" smtClean="0"/>
              <a:t>A laptop is a widely used type of computer.</a:t>
            </a:r>
          </a:p>
        </p:txBody>
      </p:sp>
    </p:spTree>
    <p:extLst>
      <p:ext uri="{BB962C8B-B14F-4D97-AF65-F5344CB8AC3E}">
        <p14:creationId xmlns:p14="http://schemas.microsoft.com/office/powerpoint/2010/main" val="4194218961"/>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Computers </a:t>
            </a:r>
            <a:r>
              <a:rPr lang="en-US" dirty="0" smtClean="0"/>
              <a:t>(3 </a:t>
            </a:r>
            <a:r>
              <a:rPr lang="en-US" dirty="0"/>
              <a:t>of </a:t>
            </a:r>
            <a:r>
              <a:rPr lang="en-US" dirty="0" smtClean="0"/>
              <a:t>5)</a:t>
            </a:r>
            <a:endParaRPr lang="en-US" altLang="en-US" dirty="0" smtClean="0"/>
          </a:p>
        </p:txBody>
      </p:sp>
      <p:sp>
        <p:nvSpPr>
          <p:cNvPr id="9" name="Content Placeholder 8"/>
          <p:cNvSpPr>
            <a:spLocks noGrp="1"/>
          </p:cNvSpPr>
          <p:nvPr>
            <p:ph sz="quarter" idx="4294967295"/>
          </p:nvPr>
        </p:nvSpPr>
        <p:spPr>
          <a:xfrm>
            <a:off x="533400" y="1447800"/>
            <a:ext cx="3009900" cy="609600"/>
          </a:xfrm>
        </p:spPr>
        <p:txBody>
          <a:bodyPr/>
          <a:lstStyle/>
          <a:p>
            <a:r>
              <a:rPr lang="en-US" sz="2800" b="1" dirty="0" smtClean="0"/>
              <a:t>Tablet</a:t>
            </a:r>
            <a:endParaRPr lang="en-US" sz="2800" b="1" dirty="0"/>
          </a:p>
        </p:txBody>
      </p:sp>
      <p:pic>
        <p:nvPicPr>
          <p:cNvPr id="10" name="Picture Placeholder 9" descr="A photo shows a slate tablet."/>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672867" y="1905532"/>
            <a:ext cx="3346933" cy="3654246"/>
          </a:xfrm>
        </p:spPr>
      </p:pic>
      <p:sp>
        <p:nvSpPr>
          <p:cNvPr id="2" name="Text Placeholder 1"/>
          <p:cNvSpPr>
            <a:spLocks noGrp="1"/>
          </p:cNvSpPr>
          <p:nvPr>
            <p:ph type="body" sz="half" idx="2"/>
          </p:nvPr>
        </p:nvSpPr>
        <p:spPr>
          <a:xfrm>
            <a:off x="2438401" y="5638800"/>
            <a:ext cx="3733799" cy="541340"/>
          </a:xfrm>
        </p:spPr>
        <p:txBody>
          <a:bodyPr/>
          <a:lstStyle/>
          <a:p>
            <a:r>
              <a:rPr lang="en-US" sz="2000" b="1" dirty="0" smtClean="0"/>
              <a:t>Figure 1-3</a:t>
            </a:r>
            <a:r>
              <a:rPr lang="en-US" sz="2000" dirty="0"/>
              <a:t> </a:t>
            </a:r>
            <a:r>
              <a:rPr lang="en-US" sz="2000" dirty="0" smtClean="0"/>
              <a:t>A slate tablet.</a:t>
            </a:r>
          </a:p>
        </p:txBody>
      </p:sp>
    </p:spTree>
    <p:extLst>
      <p:ext uri="{BB962C8B-B14F-4D97-AF65-F5344CB8AC3E}">
        <p14:creationId xmlns:p14="http://schemas.microsoft.com/office/powerpoint/2010/main" val="3931973425"/>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hoeger_14e_ch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hoeger_14e_ch02</Template>
  <TotalTime>1518</TotalTime>
  <Words>2091</Words>
  <Application>Microsoft Office PowerPoint</Application>
  <PresentationFormat>On-screen Show (4:3)</PresentationFormat>
  <Paragraphs>238</Paragraphs>
  <Slides>56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MS PGothic</vt:lpstr>
      <vt:lpstr>MS PGothic</vt:lpstr>
      <vt:lpstr>Arial</vt:lpstr>
      <vt:lpstr>Calibri</vt:lpstr>
      <vt:lpstr>Courier New</vt:lpstr>
      <vt:lpstr>Verdana</vt:lpstr>
      <vt:lpstr>Wingdings</vt:lpstr>
      <vt:lpstr>hoeger_14e_ch02</vt:lpstr>
      <vt:lpstr>DISCOVERING COMPUTERS 2018 Digital Technology, Data, and Devices</vt:lpstr>
      <vt:lpstr>Objectives Overview (1 of 3)</vt:lpstr>
      <vt:lpstr>Objectives Overview (2 of 3)</vt:lpstr>
      <vt:lpstr>Objectives Overview (3 of 3)</vt:lpstr>
      <vt:lpstr>Today’s Technology (1 of 2)</vt:lpstr>
      <vt:lpstr>Today’s Technology (2 of 2)</vt:lpstr>
      <vt:lpstr>Computers (1 of 5)</vt:lpstr>
      <vt:lpstr>Computers (2 of 5)</vt:lpstr>
      <vt:lpstr>Computers (3 of 5)</vt:lpstr>
      <vt:lpstr>Computers (4 of 5)</vt:lpstr>
      <vt:lpstr>Computers (5 of 5)</vt:lpstr>
      <vt:lpstr>Mobile and Game Devices</vt:lpstr>
      <vt:lpstr>Data and Information (1 of 14)</vt:lpstr>
      <vt:lpstr>Data and Information (2 of 14)</vt:lpstr>
      <vt:lpstr>Data and Information (3 of 14)</vt:lpstr>
      <vt:lpstr>Data and Information (4 of 14)</vt:lpstr>
      <vt:lpstr>Data and Information (5 of 14)</vt:lpstr>
      <vt:lpstr>Data and Information (6 of 14)</vt:lpstr>
      <vt:lpstr>Data and Information (7 of 14)</vt:lpstr>
      <vt:lpstr>Data and Information (8 of 14)</vt:lpstr>
      <vt:lpstr>Data and Information (9 of 14)</vt:lpstr>
      <vt:lpstr>Data and Information (9 of 14)</vt:lpstr>
      <vt:lpstr>Data and Information (10 of 14)</vt:lpstr>
      <vt:lpstr>Data and Information (11 of 14)</vt:lpstr>
      <vt:lpstr>Data and Information (12 of 14)</vt:lpstr>
      <vt:lpstr>Data and Information (13 of 14)</vt:lpstr>
      <vt:lpstr>Data and Information (14 of 14)</vt:lpstr>
      <vt:lpstr>The Web (1 of 8)</vt:lpstr>
      <vt:lpstr>The Web (2 of 8)</vt:lpstr>
      <vt:lpstr>The Web (3 of 8)</vt:lpstr>
      <vt:lpstr>The Web (4 of 8)</vt:lpstr>
      <vt:lpstr>The Web (5 of 8)</vt:lpstr>
      <vt:lpstr>The Web (6 of 8)</vt:lpstr>
      <vt:lpstr>The Web (7 of 8)</vt:lpstr>
      <vt:lpstr>The Web (8 of 8)</vt:lpstr>
      <vt:lpstr>Digital Safety and Security (1 of 2)</vt:lpstr>
      <vt:lpstr>Digital Safety and Security (2 of 2)</vt:lpstr>
      <vt:lpstr>Programs and Apps (1 of 6)</vt:lpstr>
      <vt:lpstr>Programs and Apps (2 of 6)</vt:lpstr>
      <vt:lpstr>Programs and Apps (3 of 6)</vt:lpstr>
      <vt:lpstr>Programs and Apps (4 of 6)</vt:lpstr>
      <vt:lpstr>Programs and Apps (5 of 6)</vt:lpstr>
      <vt:lpstr>Programs and Apps (6 of 6)</vt:lpstr>
      <vt:lpstr>Communications and Networks (1 of 7)</vt:lpstr>
      <vt:lpstr>Communications and Networks (2 of 8)</vt:lpstr>
      <vt:lpstr>Communications and Networks (3 of 8)</vt:lpstr>
      <vt:lpstr>Communications and Networks (4 of 8)</vt:lpstr>
      <vt:lpstr>Communications and Networks (5 of 8)</vt:lpstr>
      <vt:lpstr>Communications and Networks (6 of 8)</vt:lpstr>
      <vt:lpstr>Communications and Networks (7 of 8)</vt:lpstr>
      <vt:lpstr>Communications and Networks (8 of 8)</vt:lpstr>
      <vt:lpstr>Technology Uses</vt:lpstr>
      <vt:lpstr>Technology Users (1 of 3)</vt:lpstr>
      <vt:lpstr>Technology Users (2 of 3)</vt:lpstr>
      <vt:lpstr>Technology Users (3 of 3)</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Introducing Today’s Technologies Computers, Devices, and the web</dc:title>
  <dc:creator>Vermaat</dc:creator>
  <cp:lastModifiedBy>YIP LEE WAH</cp:lastModifiedBy>
  <cp:revision>247</cp:revision>
  <dcterms:created xsi:type="dcterms:W3CDTF">2017-04-26T06:01:50Z</dcterms:created>
  <dcterms:modified xsi:type="dcterms:W3CDTF">2017-08-28T02:09:09Z</dcterms:modified>
</cp:coreProperties>
</file>